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1" r:id="rId1"/>
  </p:sldMasterIdLst>
  <p:notesMasterIdLst>
    <p:notesMasterId r:id="rId109"/>
  </p:notesMasterIdLst>
  <p:handoutMasterIdLst>
    <p:handoutMasterId r:id="rId110"/>
  </p:handoutMasterIdLst>
  <p:sldIdLst>
    <p:sldId id="389" r:id="rId2"/>
    <p:sldId id="478" r:id="rId3"/>
    <p:sldId id="398" r:id="rId4"/>
    <p:sldId id="458" r:id="rId5"/>
    <p:sldId id="561" r:id="rId6"/>
    <p:sldId id="563" r:id="rId7"/>
    <p:sldId id="528" r:id="rId8"/>
    <p:sldId id="520" r:id="rId9"/>
    <p:sldId id="562" r:id="rId10"/>
    <p:sldId id="594" r:id="rId11"/>
    <p:sldId id="595" r:id="rId12"/>
    <p:sldId id="596" r:id="rId13"/>
    <p:sldId id="597" r:id="rId14"/>
    <p:sldId id="598" r:id="rId15"/>
    <p:sldId id="599" r:id="rId16"/>
    <p:sldId id="600" r:id="rId17"/>
    <p:sldId id="601" r:id="rId18"/>
    <p:sldId id="602" r:id="rId19"/>
    <p:sldId id="603" r:id="rId20"/>
    <p:sldId id="604" r:id="rId21"/>
    <p:sldId id="605" r:id="rId22"/>
    <p:sldId id="606" r:id="rId23"/>
    <p:sldId id="607" r:id="rId24"/>
    <p:sldId id="608" r:id="rId25"/>
    <p:sldId id="609" r:id="rId26"/>
    <p:sldId id="610" r:id="rId27"/>
    <p:sldId id="611" r:id="rId28"/>
    <p:sldId id="612" r:id="rId29"/>
    <p:sldId id="674" r:id="rId30"/>
    <p:sldId id="671" r:id="rId31"/>
    <p:sldId id="614" r:id="rId32"/>
    <p:sldId id="615" r:id="rId33"/>
    <p:sldId id="616" r:id="rId34"/>
    <p:sldId id="617" r:id="rId35"/>
    <p:sldId id="618" r:id="rId36"/>
    <p:sldId id="620" r:id="rId37"/>
    <p:sldId id="619" r:id="rId38"/>
    <p:sldId id="621" r:id="rId39"/>
    <p:sldId id="622" r:id="rId40"/>
    <p:sldId id="624" r:id="rId41"/>
    <p:sldId id="623" r:id="rId42"/>
    <p:sldId id="625" r:id="rId43"/>
    <p:sldId id="626" r:id="rId44"/>
    <p:sldId id="627" r:id="rId45"/>
    <p:sldId id="628" r:id="rId46"/>
    <p:sldId id="629" r:id="rId47"/>
    <p:sldId id="630" r:id="rId48"/>
    <p:sldId id="631" r:id="rId49"/>
    <p:sldId id="632" r:id="rId50"/>
    <p:sldId id="633" r:id="rId51"/>
    <p:sldId id="634" r:id="rId52"/>
    <p:sldId id="635" r:id="rId53"/>
    <p:sldId id="637" r:id="rId54"/>
    <p:sldId id="636" r:id="rId55"/>
    <p:sldId id="638" r:id="rId56"/>
    <p:sldId id="662" r:id="rId57"/>
    <p:sldId id="664" r:id="rId58"/>
    <p:sldId id="665" r:id="rId59"/>
    <p:sldId id="666" r:id="rId60"/>
    <p:sldId id="667" r:id="rId61"/>
    <p:sldId id="668" r:id="rId62"/>
    <p:sldId id="669" r:id="rId63"/>
    <p:sldId id="673" r:id="rId64"/>
    <p:sldId id="639" r:id="rId65"/>
    <p:sldId id="640" r:id="rId66"/>
    <p:sldId id="641" r:id="rId67"/>
    <p:sldId id="642" r:id="rId68"/>
    <p:sldId id="645" r:id="rId69"/>
    <p:sldId id="646" r:id="rId70"/>
    <p:sldId id="643" r:id="rId71"/>
    <p:sldId id="644" r:id="rId72"/>
    <p:sldId id="647" r:id="rId73"/>
    <p:sldId id="648" r:id="rId74"/>
    <p:sldId id="649" r:id="rId75"/>
    <p:sldId id="650" r:id="rId76"/>
    <p:sldId id="652" r:id="rId77"/>
    <p:sldId id="653" r:id="rId78"/>
    <p:sldId id="654" r:id="rId79"/>
    <p:sldId id="655" r:id="rId80"/>
    <p:sldId id="656" r:id="rId81"/>
    <p:sldId id="657" r:id="rId82"/>
    <p:sldId id="658" r:id="rId83"/>
    <p:sldId id="659" r:id="rId84"/>
    <p:sldId id="660" r:id="rId85"/>
    <p:sldId id="661" r:id="rId86"/>
    <p:sldId id="590" r:id="rId87"/>
    <p:sldId id="591" r:id="rId88"/>
    <p:sldId id="592" r:id="rId89"/>
    <p:sldId id="593" r:id="rId90"/>
    <p:sldId id="675" r:id="rId91"/>
    <p:sldId id="565" r:id="rId92"/>
    <p:sldId id="578" r:id="rId93"/>
    <p:sldId id="579" r:id="rId94"/>
    <p:sldId id="567" r:id="rId95"/>
    <p:sldId id="580" r:id="rId96"/>
    <p:sldId id="581" r:id="rId97"/>
    <p:sldId id="582" r:id="rId98"/>
    <p:sldId id="568" r:id="rId99"/>
    <p:sldId id="583" r:id="rId100"/>
    <p:sldId id="584" r:id="rId101"/>
    <p:sldId id="585" r:id="rId102"/>
    <p:sldId id="574" r:id="rId103"/>
    <p:sldId id="586" r:id="rId104"/>
    <p:sldId id="587" r:id="rId105"/>
    <p:sldId id="589" r:id="rId106"/>
    <p:sldId id="588" r:id="rId107"/>
    <p:sldId id="672" r:id="rId108"/>
  </p:sldIdLst>
  <p:sldSz cx="9144000" cy="6858000" type="screen4x3"/>
  <p:notesSz cx="9926638" cy="6797675"/>
  <p:defaultTextStyle>
    <a:defPPr>
      <a:defRPr lang="ko-KR"/>
    </a:defPPr>
    <a:lvl1pPr algn="l" rtl="0" fontAlgn="base" latinLnBrk="1">
      <a:spcBef>
        <a:spcPct val="50000"/>
      </a:spcBef>
      <a:spcAft>
        <a:spcPct val="0"/>
      </a:spcAft>
      <a:defRPr kumimoji="1"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Y바다M" pitchFamily="18" charset="-127"/>
        <a:ea typeface="HY바다M" pitchFamily="18" charset="-127"/>
        <a:cs typeface="+mn-cs"/>
      </a:defRPr>
    </a:lvl1pPr>
    <a:lvl2pPr marL="457200" algn="l" rtl="0" fontAlgn="base" latinLnBrk="1">
      <a:spcBef>
        <a:spcPct val="50000"/>
      </a:spcBef>
      <a:spcAft>
        <a:spcPct val="0"/>
      </a:spcAft>
      <a:defRPr kumimoji="1"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Y바다M" pitchFamily="18" charset="-127"/>
        <a:ea typeface="HY바다M" pitchFamily="18" charset="-127"/>
        <a:cs typeface="+mn-cs"/>
      </a:defRPr>
    </a:lvl2pPr>
    <a:lvl3pPr marL="914400" algn="l" rtl="0" fontAlgn="base" latinLnBrk="1">
      <a:spcBef>
        <a:spcPct val="50000"/>
      </a:spcBef>
      <a:spcAft>
        <a:spcPct val="0"/>
      </a:spcAft>
      <a:defRPr kumimoji="1"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Y바다M" pitchFamily="18" charset="-127"/>
        <a:ea typeface="HY바다M" pitchFamily="18" charset="-127"/>
        <a:cs typeface="+mn-cs"/>
      </a:defRPr>
    </a:lvl3pPr>
    <a:lvl4pPr marL="1371600" algn="l" rtl="0" fontAlgn="base" latinLnBrk="1">
      <a:spcBef>
        <a:spcPct val="50000"/>
      </a:spcBef>
      <a:spcAft>
        <a:spcPct val="0"/>
      </a:spcAft>
      <a:defRPr kumimoji="1"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Y바다M" pitchFamily="18" charset="-127"/>
        <a:ea typeface="HY바다M" pitchFamily="18" charset="-127"/>
        <a:cs typeface="+mn-cs"/>
      </a:defRPr>
    </a:lvl4pPr>
    <a:lvl5pPr marL="1828800" algn="l" rtl="0" fontAlgn="base" latinLnBrk="1">
      <a:spcBef>
        <a:spcPct val="50000"/>
      </a:spcBef>
      <a:spcAft>
        <a:spcPct val="0"/>
      </a:spcAft>
      <a:defRPr kumimoji="1"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Y바다M" pitchFamily="18" charset="-127"/>
        <a:ea typeface="HY바다M" pitchFamily="18" charset="-127"/>
        <a:cs typeface="+mn-cs"/>
      </a:defRPr>
    </a:lvl5pPr>
    <a:lvl6pPr marL="2286000" algn="l" defTabSz="914400" rtl="0" eaLnBrk="1" latinLnBrk="1" hangingPunct="1">
      <a:defRPr kumimoji="1"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Y바다M" pitchFamily="18" charset="-127"/>
        <a:ea typeface="HY바다M" pitchFamily="18" charset="-127"/>
        <a:cs typeface="+mn-cs"/>
      </a:defRPr>
    </a:lvl6pPr>
    <a:lvl7pPr marL="2743200" algn="l" defTabSz="914400" rtl="0" eaLnBrk="1" latinLnBrk="1" hangingPunct="1">
      <a:defRPr kumimoji="1"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Y바다M" pitchFamily="18" charset="-127"/>
        <a:ea typeface="HY바다M" pitchFamily="18" charset="-127"/>
        <a:cs typeface="+mn-cs"/>
      </a:defRPr>
    </a:lvl7pPr>
    <a:lvl8pPr marL="3200400" algn="l" defTabSz="914400" rtl="0" eaLnBrk="1" latinLnBrk="1" hangingPunct="1">
      <a:defRPr kumimoji="1"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Y바다M" pitchFamily="18" charset="-127"/>
        <a:ea typeface="HY바다M" pitchFamily="18" charset="-127"/>
        <a:cs typeface="+mn-cs"/>
      </a:defRPr>
    </a:lvl8pPr>
    <a:lvl9pPr marL="3657600" algn="l" defTabSz="914400" rtl="0" eaLnBrk="1" latinLnBrk="1" hangingPunct="1">
      <a:defRPr kumimoji="1"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Y바다M" pitchFamily="18" charset="-127"/>
        <a:ea typeface="HY바다M" pitchFamily="18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CCFFCC"/>
    <a:srgbClr val="D9BFD5"/>
    <a:srgbClr val="D4C4D1"/>
    <a:srgbClr val="CDCBCD"/>
    <a:srgbClr val="CC99FF"/>
    <a:srgbClr val="99FFCC"/>
    <a:srgbClr val="99FF99"/>
    <a:srgbClr val="6600CC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40" autoAdjust="0"/>
    <p:restoredTop sz="94719" autoAdjust="0"/>
  </p:normalViewPr>
  <p:slideViewPr>
    <p:cSldViewPr>
      <p:cViewPr varScale="1">
        <p:scale>
          <a:sx n="86" d="100"/>
          <a:sy n="86" d="100"/>
        </p:scale>
        <p:origin x="32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18" d="100"/>
          <a:sy n="118" d="100"/>
        </p:scale>
        <p:origin x="2028" y="102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5621696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5BA6BA-82B2-4D68-BEE5-0C181791DF69}" type="datetimeFigureOut">
              <a:rPr lang="ko-KR" altLang="en-US" smtClean="0"/>
              <a:pPr/>
              <a:t>2025-03-14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6456324"/>
            <a:ext cx="4302625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5621696" y="6456324"/>
            <a:ext cx="4302625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88178-AEBB-4764-8FE2-03142E6FAD7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49240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spcBef>
                <a:spcPct val="0"/>
              </a:spcBef>
              <a:defRPr sz="1200">
                <a:effectLst/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621696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spcBef>
                <a:spcPct val="0"/>
              </a:spcBef>
              <a:defRPr sz="1200">
                <a:effectLst/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CACDBEEC-06A8-4473-9A8B-AC190B9E0476}" type="datetimeFigureOut">
              <a:rPr lang="ko-KR" altLang="en-US"/>
              <a:pPr>
                <a:defRPr/>
              </a:pPr>
              <a:t>2025-03-14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 smtClean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92201" y="3228705"/>
            <a:ext cx="7942238" cy="3059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6456324"/>
            <a:ext cx="4302625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spcBef>
                <a:spcPct val="0"/>
              </a:spcBef>
              <a:defRPr sz="1200">
                <a:effectLst/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621696" y="6456324"/>
            <a:ext cx="4302625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spcBef>
                <a:spcPct val="0"/>
              </a:spcBef>
              <a:defRPr sz="1200">
                <a:effectLst/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AEEF299-CA6B-448D-9BAE-7C11402C98E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54008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EF299-CA6B-448D-9BAE-7C11402C98E9}" type="slidenum">
              <a:rPr lang="ko-KR" altLang="en-US" smtClean="0"/>
              <a:pPr>
                <a:defRPr/>
              </a:pPr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36835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EF299-CA6B-448D-9BAE-7C11402C98E9}" type="slidenum">
              <a:rPr lang="ko-KR" altLang="en-US" smtClean="0"/>
              <a:pPr>
                <a:defRPr/>
              </a:pPr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658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EF299-CA6B-448D-9BAE-7C11402C98E9}" type="slidenum">
              <a:rPr lang="ko-KR" altLang="en-US" smtClean="0"/>
              <a:pPr>
                <a:defRPr/>
              </a:pPr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77443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EF299-CA6B-448D-9BAE-7C11402C98E9}" type="slidenum">
              <a:rPr lang="ko-KR" altLang="en-US" smtClean="0"/>
              <a:pPr>
                <a:defRPr/>
              </a:pPr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60656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EF299-CA6B-448D-9BAE-7C11402C98E9}" type="slidenum">
              <a:rPr lang="ko-KR" altLang="en-US" smtClean="0"/>
              <a:pPr>
                <a:defRPr/>
              </a:pPr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00944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EF299-CA6B-448D-9BAE-7C11402C98E9}" type="slidenum">
              <a:rPr lang="ko-KR" altLang="en-US" smtClean="0"/>
              <a:pPr>
                <a:defRPr/>
              </a:pPr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89517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EF299-CA6B-448D-9BAE-7C11402C98E9}" type="slidenum">
              <a:rPr lang="ko-KR" altLang="en-US" smtClean="0"/>
              <a:pPr>
                <a:defRPr/>
              </a:pPr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2816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EF299-CA6B-448D-9BAE-7C11402C98E9}" type="slidenum">
              <a:rPr lang="ko-KR" altLang="en-US" smtClean="0"/>
              <a:pPr>
                <a:defRPr/>
              </a:pPr>
              <a:t>50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1238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EF299-CA6B-448D-9BAE-7C11402C98E9}" type="slidenum">
              <a:rPr lang="ko-KR" altLang="en-US" smtClean="0"/>
              <a:pPr>
                <a:defRPr/>
              </a:pPr>
              <a:t>51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73889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EF299-CA6B-448D-9BAE-7C11402C98E9}" type="slidenum">
              <a:rPr lang="ko-KR" altLang="en-US" smtClean="0"/>
              <a:pPr>
                <a:defRPr/>
              </a:pPr>
              <a:t>52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33386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EF299-CA6B-448D-9BAE-7C11402C98E9}" type="slidenum">
              <a:rPr lang="ko-KR" altLang="en-US" smtClean="0"/>
              <a:pPr>
                <a:defRPr/>
              </a:pPr>
              <a:t>53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5056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EF299-CA6B-448D-9BAE-7C11402C98E9}" type="slidenum">
              <a:rPr lang="ko-KR" altLang="en-US" smtClean="0"/>
              <a:pPr>
                <a:defRPr/>
              </a:pPr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02199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EF299-CA6B-448D-9BAE-7C11402C98E9}" type="slidenum">
              <a:rPr lang="ko-KR" altLang="en-US" smtClean="0"/>
              <a:pPr>
                <a:defRPr/>
              </a:pPr>
              <a:t>54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63800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EF299-CA6B-448D-9BAE-7C11402C98E9}" type="slidenum">
              <a:rPr lang="ko-KR" altLang="en-US" smtClean="0"/>
              <a:pPr>
                <a:defRPr/>
              </a:pPr>
              <a:t>55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51125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EF299-CA6B-448D-9BAE-7C11402C98E9}" type="slidenum">
              <a:rPr lang="ko-KR" altLang="en-US" smtClean="0"/>
              <a:pPr>
                <a:defRPr/>
              </a:pPr>
              <a:t>60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13971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EF299-CA6B-448D-9BAE-7C11402C98E9}" type="slidenum">
              <a:rPr lang="ko-KR" altLang="en-US" smtClean="0"/>
              <a:pPr>
                <a:defRPr/>
              </a:pPr>
              <a:t>61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86492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EF299-CA6B-448D-9BAE-7C11402C98E9}" type="slidenum">
              <a:rPr lang="ko-KR" altLang="en-US" smtClean="0"/>
              <a:pPr>
                <a:defRPr/>
              </a:pPr>
              <a:t>62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61628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EF299-CA6B-448D-9BAE-7C11402C98E9}" type="slidenum">
              <a:rPr lang="ko-KR" altLang="en-US" smtClean="0"/>
              <a:pPr>
                <a:defRPr/>
              </a:pPr>
              <a:t>64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47963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EF299-CA6B-448D-9BAE-7C11402C98E9}" type="slidenum">
              <a:rPr lang="ko-KR" altLang="en-US" smtClean="0"/>
              <a:pPr>
                <a:defRPr/>
              </a:pPr>
              <a:t>71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85547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EF299-CA6B-448D-9BAE-7C11402C98E9}" type="slidenum">
              <a:rPr lang="ko-KR" altLang="en-US" smtClean="0"/>
              <a:pPr>
                <a:defRPr/>
              </a:pPr>
              <a:t>72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77746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EF299-CA6B-448D-9BAE-7C11402C98E9}" type="slidenum">
              <a:rPr lang="ko-KR" altLang="en-US" smtClean="0"/>
              <a:pPr>
                <a:defRPr/>
              </a:pPr>
              <a:t>73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79242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EF299-CA6B-448D-9BAE-7C11402C98E9}" type="slidenum">
              <a:rPr lang="ko-KR" altLang="en-US" smtClean="0"/>
              <a:pPr>
                <a:defRPr/>
              </a:pPr>
              <a:t>74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4851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EF299-CA6B-448D-9BAE-7C11402C98E9}" type="slidenum">
              <a:rPr lang="ko-KR" altLang="en-US" smtClean="0"/>
              <a:pPr>
                <a:defRPr/>
              </a:pPr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06414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EF299-CA6B-448D-9BAE-7C11402C98E9}" type="slidenum">
              <a:rPr lang="ko-KR" altLang="en-US" smtClean="0"/>
              <a:pPr>
                <a:defRPr/>
              </a:pPr>
              <a:t>75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539000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EF299-CA6B-448D-9BAE-7C11402C98E9}" type="slidenum">
              <a:rPr lang="ko-KR" altLang="en-US" smtClean="0"/>
              <a:pPr>
                <a:defRPr/>
              </a:pPr>
              <a:t>76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01146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EF299-CA6B-448D-9BAE-7C11402C98E9}" type="slidenum">
              <a:rPr lang="ko-KR" altLang="en-US" smtClean="0"/>
              <a:pPr>
                <a:defRPr/>
              </a:pPr>
              <a:t>77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60077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EF299-CA6B-448D-9BAE-7C11402C98E9}" type="slidenum">
              <a:rPr lang="ko-KR" altLang="en-US" smtClean="0"/>
              <a:pPr>
                <a:defRPr/>
              </a:pPr>
              <a:t>78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02984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EF299-CA6B-448D-9BAE-7C11402C98E9}" type="slidenum">
              <a:rPr lang="ko-KR" altLang="en-US" smtClean="0"/>
              <a:pPr>
                <a:defRPr/>
              </a:pPr>
              <a:t>79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20048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EF299-CA6B-448D-9BAE-7C11402C98E9}" type="slidenum">
              <a:rPr lang="ko-KR" altLang="en-US" smtClean="0"/>
              <a:pPr>
                <a:defRPr/>
              </a:pPr>
              <a:t>80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95612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EF299-CA6B-448D-9BAE-7C11402C98E9}" type="slidenum">
              <a:rPr lang="ko-KR" altLang="en-US" smtClean="0"/>
              <a:pPr>
                <a:defRPr/>
              </a:pPr>
              <a:t>81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77534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EF299-CA6B-448D-9BAE-7C11402C98E9}" type="slidenum">
              <a:rPr lang="ko-KR" altLang="en-US" smtClean="0"/>
              <a:pPr>
                <a:defRPr/>
              </a:pPr>
              <a:t>82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08084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EF299-CA6B-448D-9BAE-7C11402C98E9}" type="slidenum">
              <a:rPr lang="ko-KR" altLang="en-US" smtClean="0"/>
              <a:pPr>
                <a:defRPr/>
              </a:pPr>
              <a:t>83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58365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EF299-CA6B-448D-9BAE-7C11402C98E9}" type="slidenum">
              <a:rPr lang="ko-KR" altLang="en-US" smtClean="0"/>
              <a:pPr>
                <a:defRPr/>
              </a:pPr>
              <a:t>84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2086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EF299-CA6B-448D-9BAE-7C11402C98E9}" type="slidenum">
              <a:rPr lang="ko-KR" altLang="en-US" smtClean="0"/>
              <a:pPr>
                <a:defRPr/>
              </a:pPr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98160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EF299-CA6B-448D-9BAE-7C11402C98E9}" type="slidenum">
              <a:rPr lang="ko-KR" altLang="en-US" smtClean="0"/>
              <a:pPr>
                <a:defRPr/>
              </a:pPr>
              <a:t>85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518449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EF299-CA6B-448D-9BAE-7C11402C98E9}" type="slidenum">
              <a:rPr lang="ko-KR" altLang="en-US" smtClean="0"/>
              <a:pPr>
                <a:defRPr/>
              </a:pPr>
              <a:t>91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76365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EF299-CA6B-448D-9BAE-7C11402C98E9}" type="slidenum">
              <a:rPr lang="ko-KR" altLang="en-US" smtClean="0"/>
              <a:pPr>
                <a:defRPr/>
              </a:pPr>
              <a:t>92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126846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EF299-CA6B-448D-9BAE-7C11402C98E9}" type="slidenum">
              <a:rPr lang="ko-KR" altLang="en-US" smtClean="0"/>
              <a:pPr>
                <a:defRPr/>
              </a:pPr>
              <a:t>93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049642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EF299-CA6B-448D-9BAE-7C11402C98E9}" type="slidenum">
              <a:rPr lang="ko-KR" altLang="en-US" smtClean="0"/>
              <a:pPr>
                <a:defRPr/>
              </a:pPr>
              <a:t>94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259807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EF299-CA6B-448D-9BAE-7C11402C98E9}" type="slidenum">
              <a:rPr lang="ko-KR" altLang="en-US" smtClean="0"/>
              <a:pPr>
                <a:defRPr/>
              </a:pPr>
              <a:t>95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208558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EF299-CA6B-448D-9BAE-7C11402C98E9}" type="slidenum">
              <a:rPr lang="ko-KR" altLang="en-US" smtClean="0"/>
              <a:pPr>
                <a:defRPr/>
              </a:pPr>
              <a:t>96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581102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EF299-CA6B-448D-9BAE-7C11402C98E9}" type="slidenum">
              <a:rPr lang="ko-KR" altLang="en-US" smtClean="0"/>
              <a:pPr>
                <a:defRPr/>
              </a:pPr>
              <a:t>97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196649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EF299-CA6B-448D-9BAE-7C11402C98E9}" type="slidenum">
              <a:rPr lang="ko-KR" altLang="en-US" smtClean="0"/>
              <a:pPr>
                <a:defRPr/>
              </a:pPr>
              <a:t>98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372505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EF299-CA6B-448D-9BAE-7C11402C98E9}" type="slidenum">
              <a:rPr lang="ko-KR" altLang="en-US" smtClean="0"/>
              <a:pPr>
                <a:defRPr/>
              </a:pPr>
              <a:t>99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1024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EF299-CA6B-448D-9BAE-7C11402C98E9}" type="slidenum">
              <a:rPr lang="ko-KR" altLang="en-US" smtClean="0"/>
              <a:pPr>
                <a:defRPr/>
              </a:pPr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44291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EF299-CA6B-448D-9BAE-7C11402C98E9}" type="slidenum">
              <a:rPr lang="ko-KR" altLang="en-US" smtClean="0"/>
              <a:pPr>
                <a:defRPr/>
              </a:pPr>
              <a:t>100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990389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EF299-CA6B-448D-9BAE-7C11402C98E9}" type="slidenum">
              <a:rPr lang="ko-KR" altLang="en-US" smtClean="0"/>
              <a:pPr>
                <a:defRPr/>
              </a:pPr>
              <a:t>101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043350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EF299-CA6B-448D-9BAE-7C11402C98E9}" type="slidenum">
              <a:rPr lang="ko-KR" altLang="en-US" smtClean="0"/>
              <a:pPr>
                <a:defRPr/>
              </a:pPr>
              <a:t>102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222167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EF299-CA6B-448D-9BAE-7C11402C98E9}" type="slidenum">
              <a:rPr lang="ko-KR" altLang="en-US" smtClean="0"/>
              <a:pPr>
                <a:defRPr/>
              </a:pPr>
              <a:t>103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808987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EF299-CA6B-448D-9BAE-7C11402C98E9}" type="slidenum">
              <a:rPr lang="ko-KR" altLang="en-US" smtClean="0"/>
              <a:pPr>
                <a:defRPr/>
              </a:pPr>
              <a:t>104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209200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EF299-CA6B-448D-9BAE-7C11402C98E9}" type="slidenum">
              <a:rPr lang="ko-KR" altLang="en-US" smtClean="0"/>
              <a:pPr>
                <a:defRPr/>
              </a:pPr>
              <a:t>105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244438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EF299-CA6B-448D-9BAE-7C11402C98E9}" type="slidenum">
              <a:rPr lang="ko-KR" altLang="en-US" smtClean="0"/>
              <a:pPr>
                <a:defRPr/>
              </a:pPr>
              <a:t>106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9936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EF299-CA6B-448D-9BAE-7C11402C98E9}" type="slidenum">
              <a:rPr lang="ko-KR" altLang="en-US" smtClean="0"/>
              <a:pPr>
                <a:defRPr/>
              </a:pPr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64567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EF299-CA6B-448D-9BAE-7C11402C98E9}" type="slidenum">
              <a:rPr lang="ko-KR" altLang="en-US" smtClean="0"/>
              <a:pPr>
                <a:defRPr/>
              </a:pPr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5767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EF299-CA6B-448D-9BAE-7C11402C98E9}" type="slidenum">
              <a:rPr lang="ko-KR" altLang="en-US" smtClean="0"/>
              <a:pPr>
                <a:defRPr/>
              </a:pPr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3880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EEF299-CA6B-448D-9BAE-7C11402C98E9}" type="slidenum">
              <a:rPr lang="ko-KR" altLang="en-US" smtClean="0"/>
              <a:pPr>
                <a:defRPr/>
              </a:pPr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2198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2F1DC1-DA34-4C38-9828-93CF3255BEBC}" type="datetime1">
              <a:rPr lang="ko-KR" altLang="en-US" smtClean="0"/>
              <a:pPr>
                <a:defRPr/>
              </a:pPr>
              <a:t>2025-03-14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59631-6384-4173-8EEA-BC909D6BF37F}" type="slidenum">
              <a:rPr lang="ko-KR" altLang="en-US" smtClean="0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4803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DCB30A-EF81-4974-9970-8BEA1E7CB7CF}" type="datetime1">
              <a:rPr lang="ko-KR" altLang="en-US" smtClean="0"/>
              <a:pPr>
                <a:defRPr/>
              </a:pPr>
              <a:t>2025-03-14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E9AEBF-E077-482A-9881-EF889F97FF82}" type="slidenum">
              <a:rPr lang="ko-KR" altLang="en-US" smtClean="0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7779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A692AD-260F-4B17-9B9E-A2B59FD3DE16}" type="datetime1">
              <a:rPr lang="ko-KR" altLang="en-US" smtClean="0"/>
              <a:pPr>
                <a:defRPr/>
              </a:pPr>
              <a:t>2025-03-14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FBD364-A8A6-418A-9299-CA62EC010D8E}" type="slidenum">
              <a:rPr lang="ko-KR" altLang="en-US" smtClean="0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2563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9D3C0A-B0FC-4225-9C50-1D8D4595A2D1}" type="datetime1">
              <a:rPr lang="ko-KR" altLang="en-US" smtClean="0"/>
              <a:pPr>
                <a:defRPr/>
              </a:pPr>
              <a:t>2025-03-14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D70C36-3B88-4FB2-A31F-9DDD5E8171D6}" type="slidenum">
              <a:rPr lang="ko-KR" altLang="en-US" smtClean="0"/>
              <a:pPr>
                <a:defRPr/>
              </a:pPr>
              <a:t>‹#›</a:t>
            </a:fld>
            <a:endParaRPr lang="ko-KR" altLang="en-US"/>
          </a:p>
        </p:txBody>
      </p:sp>
      <p:pic>
        <p:nvPicPr>
          <p:cNvPr id="7" name="그림 6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5" y="630750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12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29B9FCD-7A5F-445E-9BA7-7D235E81429E}" type="datetime1">
              <a:rPr lang="ko-KR" altLang="en-US" smtClean="0"/>
              <a:pPr>
                <a:defRPr/>
              </a:pPr>
              <a:t>2025-03-14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055753-7768-497C-B249-D4816981026B}" type="slidenum">
              <a:rPr lang="ko-KR" altLang="en-US" smtClean="0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5774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E1A08A-DD17-419F-A1B2-9D85C8A66ECE}" type="datetime1">
              <a:rPr lang="ko-KR" altLang="en-US" smtClean="0"/>
              <a:pPr>
                <a:defRPr/>
              </a:pPr>
              <a:t>2025-03-14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6C6491-3F12-4B5D-9D6F-46F41E7583AA}" type="slidenum">
              <a:rPr lang="ko-KR" altLang="en-US" smtClean="0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21537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065E3-B7EE-4FF4-B1DF-0B0E8C1937DD}" type="datetime1">
              <a:rPr lang="ko-KR" altLang="en-US" smtClean="0"/>
              <a:pPr>
                <a:defRPr/>
              </a:pPr>
              <a:t>2025-03-14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6BB6A0-C98C-483C-BD33-7C696FB87E27}" type="slidenum">
              <a:rPr lang="ko-KR" altLang="en-US" smtClean="0"/>
              <a:pPr>
                <a:defRPr/>
              </a:pPr>
              <a:t>‹#›</a:t>
            </a:fld>
            <a:endParaRPr lang="ko-KR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903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94F278-3F83-44A1-AC42-94DE226EC5CA}" type="datetime1">
              <a:rPr lang="ko-KR" altLang="en-US" smtClean="0"/>
              <a:pPr>
                <a:defRPr/>
              </a:pPr>
              <a:t>2025-03-14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112F15-30F4-43FF-94D5-75A2B7B91C97}" type="slidenum">
              <a:rPr lang="ko-KR" altLang="en-US" smtClean="0"/>
              <a:pPr>
                <a:defRPr/>
              </a:pPr>
              <a:t>‹#›</a:t>
            </a:fld>
            <a:endParaRPr lang="ko-KR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963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1654E1-3ADE-4DE6-9461-DA702C80AEC5}" type="datetime1">
              <a:rPr lang="ko-KR" altLang="en-US" smtClean="0"/>
              <a:pPr>
                <a:defRPr/>
              </a:pPr>
              <a:t>2025-03-14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872E1C-FC34-4AC9-829C-BC5D21E93638}" type="slidenum">
              <a:rPr lang="ko-KR" altLang="en-US" smtClean="0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4854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82A6D5-7DE7-49E2-9C61-B7B0F19FD0A7}" type="datetime1">
              <a:rPr lang="ko-KR" altLang="en-US" smtClean="0"/>
              <a:pPr>
                <a:defRPr/>
              </a:pPr>
              <a:t>2025-03-14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33A7DE-2910-4C49-8F68-2A1425EB3545}" type="slidenum">
              <a:rPr lang="ko-KR" altLang="en-US" smtClean="0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8065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04FCF5-F5C7-4336-81C1-A45EDF2C861E}" type="datetime1">
              <a:rPr lang="ko-KR" altLang="en-US" smtClean="0"/>
              <a:pPr>
                <a:defRPr/>
              </a:pPr>
              <a:t>2025-03-14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8E8922-007C-421A-8F40-A7436522F49D}" type="slidenum">
              <a:rPr lang="ko-KR" altLang="en-US" smtClean="0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5214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8D8BAFA7-09FE-46CC-AA33-245A161EB404}" type="datetime1">
              <a:rPr lang="ko-KR" altLang="en-US" smtClean="0"/>
              <a:pPr>
                <a:defRPr/>
              </a:pPr>
              <a:t>2025-03-14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D8AFD25-C6EC-49E7-BD57-515432D928A6}" type="slidenum">
              <a:rPr lang="ko-KR" altLang="en-US" smtClean="0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5918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p:hf hdr="0" ftr="0" dt="0"/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slide" Target="slide4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3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71.png"/><Relationship Id="rId4" Type="http://schemas.openxmlformats.org/officeDocument/2006/relationships/image" Target="../media/image6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32.png"/><Relationship Id="rId4" Type="http://schemas.openxmlformats.org/officeDocument/2006/relationships/image" Target="../media/image6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6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slide" Target="slide10.xml"/><Relationship Id="rId4" Type="http://schemas.openxmlformats.org/officeDocument/2006/relationships/slide" Target="slide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9" name="타원 38"/>
          <p:cNvSpPr/>
          <p:nvPr/>
        </p:nvSpPr>
        <p:spPr>
          <a:xfrm>
            <a:off x="2699792" y="116632"/>
            <a:ext cx="3744416" cy="3598078"/>
          </a:xfrm>
          <a:prstGeom prst="ellipse">
            <a:avLst/>
          </a:prstGeom>
          <a:solidFill>
            <a:srgbClr val="00B050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2463967" y="1942729"/>
            <a:ext cx="4214810" cy="132343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kumimoji="0" lang="ko-KR" altLang="en-US" sz="4000" b="1" smtClean="0">
                <a:solidFill>
                  <a:schemeClr val="bg1"/>
                </a:solidFill>
                <a:effectLst/>
                <a:latin typeface="+mj-ea"/>
                <a:ea typeface="+mj-ea"/>
              </a:rPr>
              <a:t>디지털 전환과</a:t>
            </a:r>
            <a:endParaRPr kumimoji="0" lang="en-US" altLang="ko-KR" sz="4000" b="1" smtClean="0">
              <a:solidFill>
                <a:schemeClr val="bg1"/>
              </a:solidFill>
              <a:effectLst/>
              <a:latin typeface="+mj-ea"/>
              <a:ea typeface="+mj-ea"/>
            </a:endParaRPr>
          </a:p>
          <a:p>
            <a:pPr algn="ctr">
              <a:spcBef>
                <a:spcPts val="0"/>
              </a:spcBef>
              <a:defRPr/>
            </a:pPr>
            <a:r>
              <a:rPr kumimoji="0" lang="ko-KR" altLang="en-US" sz="4000" b="1" smtClean="0">
                <a:solidFill>
                  <a:schemeClr val="bg1"/>
                </a:solidFill>
                <a:effectLst/>
                <a:latin typeface="+mj-ea"/>
                <a:ea typeface="+mj-ea"/>
              </a:rPr>
              <a:t>직업 생활</a:t>
            </a:r>
            <a:endParaRPr kumimoji="0" lang="en-US" altLang="ko-KR" sz="4000" b="1" smtClean="0">
              <a:solidFill>
                <a:schemeClr val="bg1"/>
              </a:solidFill>
              <a:effectLst/>
              <a:latin typeface="+mj-ea"/>
              <a:ea typeface="+mj-ea"/>
            </a:endParaRPr>
          </a:p>
        </p:txBody>
      </p:sp>
      <p:sp>
        <p:nvSpPr>
          <p:cNvPr id="18" name="모서리가 둥근 직사각형 17"/>
          <p:cNvSpPr/>
          <p:nvPr/>
        </p:nvSpPr>
        <p:spPr bwMode="auto">
          <a:xfrm>
            <a:off x="4121372" y="620688"/>
            <a:ext cx="900000" cy="90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6000" b="1" spc="-100" smtClean="0">
                <a:solidFill>
                  <a:schemeClr val="tx1"/>
                </a:solidFill>
                <a:effectLst/>
                <a:latin typeface="+mj-ea"/>
                <a:ea typeface="+mj-ea"/>
              </a:rPr>
              <a:t>Ⅰ</a:t>
            </a:r>
            <a:endParaRPr kumimoji="0" lang="ko-KR" altLang="en-US" sz="6000" b="1" spc="-100">
              <a:solidFill>
                <a:schemeClr val="tx1"/>
              </a:solidFill>
              <a:effectLst/>
              <a:latin typeface="+mj-ea"/>
              <a:ea typeface="+mj-e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59632" y="4827056"/>
            <a:ext cx="6841938" cy="1587101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>
              <a:lnSpc>
                <a:spcPct val="150000"/>
              </a:lnSpc>
              <a:spcBef>
                <a:spcPts val="700"/>
              </a:spcBef>
            </a:pPr>
            <a:r>
              <a:rPr lang="en-US" altLang="ko-KR" sz="3300" b="1" smtClean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01. </a:t>
            </a:r>
            <a:r>
              <a:rPr lang="ko-KR" altLang="en-US" sz="3300" b="1" smtClean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디지털 전환의 이해</a:t>
            </a:r>
            <a:endParaRPr lang="en-US" altLang="ko-KR" sz="3300" b="1" smtClean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lnSpc>
                <a:spcPct val="150000"/>
              </a:lnSpc>
              <a:spcBef>
                <a:spcPts val="700"/>
              </a:spcBef>
            </a:pPr>
            <a:r>
              <a:rPr lang="en-US" altLang="ko-KR" sz="3300" b="1" smtClean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02. </a:t>
            </a:r>
            <a:r>
              <a:rPr lang="ko-KR" altLang="en-US" sz="3300" b="1" smtClean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디지털 전환을 가져온 핵심 기술</a:t>
            </a:r>
            <a:endParaRPr lang="en-US" altLang="ko-KR" sz="3300" b="1" smtClean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9" name="제목 9"/>
          <p:cNvSpPr txBox="1">
            <a:spLocks/>
          </p:cNvSpPr>
          <p:nvPr/>
        </p:nvSpPr>
        <p:spPr>
          <a:xfrm>
            <a:off x="771978" y="3933056"/>
            <a:ext cx="5779394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36000" tIns="45720" rIns="36000" bIns="45720" rtlCol="0" anchor="ctr">
            <a:spAutoFit/>
          </a:bodyPr>
          <a:lstStyle>
            <a:lvl1pPr marL="0" indent="0" algn="just" defTabSz="914400" rtl="0" eaLnBrk="0" fontAlgn="base" latinLnBrk="1" hangingPunct="0">
              <a:spcBef>
                <a:spcPct val="0"/>
              </a:spcBef>
              <a:spcAft>
                <a:spcPts val="600"/>
              </a:spcAft>
              <a:buFont typeface="+mj-lt"/>
              <a:buNone/>
              <a:defRPr lang="ko-KR" altLang="en-US" sz="2800" b="1" kern="1200" dirty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484188" indent="-484188" algn="l"/>
            <a:r>
              <a:rPr lang="en-US" altLang="ko-KR" sz="5000" dirty="0" smtClean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en-US" altLang="ko-KR" sz="5000" smtClean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sz="5000" smtClean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디지털 전환 사회</a:t>
            </a:r>
            <a:endParaRPr lang="ko-KR" altLang="en-US" sz="5000" dirty="0">
              <a:solidFill>
                <a:srgbClr val="C0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2" name="텍스트 개체 틀 10"/>
          <p:cNvSpPr txBox="1">
            <a:spLocks/>
          </p:cNvSpPr>
          <p:nvPr/>
        </p:nvSpPr>
        <p:spPr>
          <a:xfrm>
            <a:off x="7991872" y="6237312"/>
            <a:ext cx="1152128" cy="439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342900" indent="-342900" algn="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smtClean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</a:t>
            </a:r>
            <a:r>
              <a:rPr lang="ko-KR" altLang="en-US" smtClean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mtClean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12~23</a:t>
            </a:r>
            <a:endParaRPr lang="ko-KR" altLang="en-US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="" xmlns:a16="http://schemas.microsoft.com/office/drawing/2014/main" id="{445673C7-8CD9-CD28-3875-F072BC824B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88640"/>
            <a:ext cx="1736541" cy="190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15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79512" y="142852"/>
            <a:ext cx="4672950" cy="71508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altLang="ko-KR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1 </a:t>
            </a:r>
            <a:r>
              <a:rPr lang="ko-KR" altLang="en-US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디지털 전환의 이해</a:t>
            </a:r>
            <a:endParaRPr lang="en-US" altLang="ko-KR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" name="텍스트 개체 틀 7"/>
          <p:cNvSpPr txBox="1">
            <a:spLocks/>
          </p:cNvSpPr>
          <p:nvPr/>
        </p:nvSpPr>
        <p:spPr>
          <a:xfrm>
            <a:off x="971600" y="1069642"/>
            <a:ext cx="3563796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284163" indent="-28416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sz="3200" b="1" i="0" u="none" strike="noStrike" kern="1200" cap="none" spc="-15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디지털 전환의 특징</a:t>
            </a:r>
            <a:endParaRPr kumimoji="0" lang="ko-KR" altLang="en-US" sz="3200" b="1" i="0" u="none" strike="noStrike" kern="1200" cap="none" spc="-150" normalizeH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95536" y="1110288"/>
            <a:ext cx="576064" cy="4304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smtClean="0">
                <a:effectLst/>
                <a:latin typeface="+mn-ea"/>
              </a:rPr>
              <a:t>03</a:t>
            </a:r>
            <a:endParaRPr lang="ko-KR" altLang="en-US" sz="2600" b="1">
              <a:effectLst/>
              <a:latin typeface="+mn-ea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683568" y="1833637"/>
            <a:ext cx="7920000" cy="541687"/>
          </a:xfrm>
          <a:prstGeom prst="rect">
            <a:avLst/>
          </a:prstGeom>
        </p:spPr>
        <p:txBody>
          <a:bodyPr wrap="square" lIns="36000" rIns="36000">
            <a:spAutoFit/>
          </a:bodyPr>
          <a:lstStyle/>
          <a:p>
            <a:pPr algn="just">
              <a:lnSpc>
                <a:spcPts val="3800"/>
              </a:lnSpc>
            </a:pPr>
            <a:r>
              <a:rPr lang="ko-KR" altLang="en-US" sz="3000" b="1" spc="-100" smtClean="0">
                <a:solidFill>
                  <a:srgbClr val="7030A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실시간 데이터 활용</a:t>
            </a:r>
            <a:endParaRPr lang="en-US" altLang="ko-KR" sz="3000" b="1" spc="-100" smtClean="0">
              <a:solidFill>
                <a:srgbClr val="7030A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250640" y="1916832"/>
            <a:ext cx="360000" cy="360000"/>
          </a:xfrm>
          <a:prstGeom prst="ellipse">
            <a:avLst/>
          </a:prstGeom>
          <a:solidFill>
            <a:srgbClr val="7030A0"/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smtClean="0">
                <a:effectLst/>
              </a:rPr>
              <a:t>1</a:t>
            </a:r>
            <a:endParaRPr lang="ko-KR" altLang="en-US" sz="2400" b="1">
              <a:effectLst/>
            </a:endParaRPr>
          </a:p>
        </p:txBody>
      </p:sp>
      <p:sp>
        <p:nvSpPr>
          <p:cNvPr id="13" name="텍스트 개체 틀 7"/>
          <p:cNvSpPr txBox="1">
            <a:spLocks/>
          </p:cNvSpPr>
          <p:nvPr/>
        </p:nvSpPr>
        <p:spPr>
          <a:xfrm>
            <a:off x="337294" y="2511561"/>
            <a:ext cx="4738762" cy="3247043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빅데이터나 데이터 분석 기술 통해 데이터를 실시간 수집</a:t>
            </a:r>
            <a:r>
              <a:rPr kumimoji="0" lang="en-US" altLang="ko-KR" sz="2800" spc="-130">
                <a:effectLst/>
                <a:latin typeface="맑은 고딕" pitchFamily="50" charset="-127"/>
                <a:ea typeface="맑은 고딕" pitchFamily="50" charset="-127"/>
              </a:rPr>
              <a:t>·</a:t>
            </a: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처리 및 분석 </a:t>
            </a:r>
            <a:endParaRPr kumimoji="0" lang="en-US" altLang="ko-KR" sz="2800" spc="-130" smtClean="0">
              <a:effectLst/>
              <a:latin typeface="맑은 고딕" pitchFamily="50" charset="-127"/>
              <a:ea typeface="맑은 고딕" pitchFamily="50" charset="-127"/>
            </a:endParaRPr>
          </a:p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en-US" altLang="ko-KR" sz="2800" spc="-130" smtClean="0">
                <a:effectLst/>
                <a:latin typeface="맑은 고딕" pitchFamily="50" charset="-127"/>
                <a:ea typeface="맑은 고딕" pitchFamily="50" charset="-127"/>
              </a:rPr>
              <a:t>(</a:t>
            </a: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이를 통해</a:t>
            </a:r>
            <a:r>
              <a:rPr kumimoji="0" lang="en-US" altLang="ko-KR" sz="2800" spc="-130" smtClean="0">
                <a:effectLst/>
                <a:latin typeface="맑은 고딕" pitchFamily="50" charset="-127"/>
                <a:ea typeface="맑은 고딕" pitchFamily="50" charset="-127"/>
              </a:rPr>
              <a:t>)</a:t>
            </a: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정확하고 신속한 의사 결정 및 효율적인 전략 수립 </a:t>
            </a:r>
            <a:endParaRPr kumimoji="0" lang="en-US" altLang="ko-KR" sz="2800" spc="-130" smtClean="0">
              <a:solidFill>
                <a:schemeClr val="accent1">
                  <a:lumMod val="7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2636912"/>
            <a:ext cx="3815558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32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텍스트 개체 틀 7"/>
          <p:cNvSpPr txBox="1">
            <a:spLocks/>
          </p:cNvSpPr>
          <p:nvPr/>
        </p:nvSpPr>
        <p:spPr>
          <a:xfrm>
            <a:off x="827584" y="1048549"/>
            <a:ext cx="8175620" cy="1631216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just">
              <a:lnSpc>
                <a:spcPts val="4000"/>
              </a:lnSpc>
              <a:spcBef>
                <a:spcPts val="0"/>
              </a:spcBef>
            </a:pPr>
            <a:r>
              <a:rPr kumimoji="0" lang="ko-KR" altLang="en-US" sz="3000" spc="-120">
                <a:effectLst/>
                <a:latin typeface="맑은 고딕" pitchFamily="50" charset="-127"/>
                <a:ea typeface="맑은 고딕" pitchFamily="50" charset="-127"/>
              </a:rPr>
              <a:t>다음은 디지털 전환에 따른 직업 세계 변화의 특징에 대한 친구들의 대화이다</a:t>
            </a:r>
            <a:r>
              <a:rPr kumimoji="0" lang="en-US" altLang="ko-KR" sz="3000" spc="-120">
                <a:effectLst/>
                <a:latin typeface="맑은 고딕" pitchFamily="50" charset="-127"/>
                <a:ea typeface="맑은 고딕" pitchFamily="50" charset="-127"/>
              </a:rPr>
              <a:t>. </a:t>
            </a:r>
            <a:r>
              <a:rPr kumimoji="0" lang="ko-KR" altLang="en-US" sz="3000" spc="-120">
                <a:effectLst/>
                <a:latin typeface="맑은 고딕" pitchFamily="50" charset="-127"/>
                <a:ea typeface="맑은 고딕" pitchFamily="50" charset="-127"/>
              </a:rPr>
              <a:t>바르게 설명한 친구를 모두 </a:t>
            </a:r>
            <a:r>
              <a:rPr kumimoji="0" lang="ko-KR" altLang="en-US" sz="3000" spc="-120" smtClean="0">
                <a:effectLst/>
                <a:latin typeface="맑은 고딕" pitchFamily="50" charset="-127"/>
                <a:ea typeface="맑은 고딕" pitchFamily="50" charset="-127"/>
              </a:rPr>
              <a:t>고르면</a:t>
            </a:r>
            <a:r>
              <a:rPr kumimoji="0" lang="en-US" altLang="ko-KR" sz="3000" spc="-120">
                <a:effectLst/>
                <a:latin typeface="맑은 고딕" pitchFamily="50" charset="-127"/>
                <a:ea typeface="맑은 고딕" pitchFamily="50" charset="-127"/>
              </a:rPr>
              <a:t>? </a:t>
            </a:r>
            <a:endParaRPr kumimoji="0" lang="en-US" altLang="ko-KR" sz="3000" spc="-16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389934" y="2807124"/>
            <a:ext cx="8505463" cy="3214164"/>
          </a:xfrm>
          <a:prstGeom prst="roundRect">
            <a:avLst>
              <a:gd name="adj" fmla="val 527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578268" y="2908876"/>
            <a:ext cx="8064896" cy="3046988"/>
          </a:xfrm>
          <a:prstGeom prst="rect">
            <a:avLst/>
          </a:prstGeom>
        </p:spPr>
        <p:txBody>
          <a:bodyPr wrap="square" lIns="36000" rIns="36000">
            <a:spAutoFit/>
          </a:bodyPr>
          <a:lstStyle/>
          <a:p>
            <a:pPr marL="540000" indent="-900000" algn="just">
              <a:spcBef>
                <a:spcPts val="0"/>
              </a:spcBef>
            </a:pPr>
            <a:r>
              <a:rPr lang="ko-KR" altLang="en-US" sz="2400" b="1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민지</a:t>
            </a:r>
            <a:r>
              <a:rPr lang="en-US" altLang="ko-KR" sz="2400" b="1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2400" spc="-180" smtClean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정형화된 </a:t>
            </a:r>
            <a:r>
              <a:rPr lang="ko-KR" altLang="en-US" sz="24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일이나 절차에 따른 반복적인 업무는 </a:t>
            </a:r>
            <a:r>
              <a:rPr lang="ko-KR" altLang="en-US" sz="2400" spc="-180" smtClean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로봇으로 대체될 </a:t>
            </a:r>
            <a:r>
              <a:rPr lang="ko-KR" altLang="en-US" sz="24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거야</a:t>
            </a:r>
            <a:r>
              <a:rPr lang="en-US" altLang="ko-KR" sz="24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</a:p>
          <a:p>
            <a:pPr marL="540000" indent="-900000" algn="just">
              <a:spcBef>
                <a:spcPts val="0"/>
              </a:spcBef>
            </a:pPr>
            <a:r>
              <a:rPr lang="ko-KR" altLang="en-US" sz="2400" b="1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예지</a:t>
            </a:r>
            <a:r>
              <a:rPr lang="en-US" altLang="ko-KR" sz="2400" b="1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24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맞아</a:t>
            </a:r>
            <a:r>
              <a:rPr lang="en-US" altLang="ko-KR" sz="24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4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그렇게 되면 인간은 보다 복잡하고 창의적인 작업에 집중할 수 있을 것 같아</a:t>
            </a:r>
            <a:r>
              <a:rPr lang="en-US" altLang="ko-KR" sz="24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540000" indent="-900000" algn="just">
              <a:spcBef>
                <a:spcPts val="0"/>
              </a:spcBef>
            </a:pPr>
            <a:r>
              <a:rPr lang="ko-KR" altLang="en-US" sz="2400" b="1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하윤</a:t>
            </a:r>
            <a:r>
              <a:rPr lang="en-US" altLang="ko-KR" sz="2400" b="1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24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그리고 생산 현장에서는 인공지능을 탑재한 로봇을 도입하여 생산하는 형태로 진화되고 있어</a:t>
            </a:r>
            <a:r>
              <a:rPr lang="en-US" altLang="ko-KR" sz="24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540000" indent="-900000" algn="just">
              <a:spcBef>
                <a:spcPts val="0"/>
              </a:spcBef>
            </a:pPr>
            <a:r>
              <a:rPr lang="ko-KR" altLang="en-US" sz="2400" b="1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동영</a:t>
            </a:r>
            <a:r>
              <a:rPr lang="en-US" altLang="ko-KR" sz="2400" b="1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24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그런데</a:t>
            </a:r>
            <a:r>
              <a:rPr lang="en-US" altLang="ko-KR" sz="24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4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로봇은 빠르고 정확하게 일 처리를 하기 </a:t>
            </a:r>
            <a:r>
              <a:rPr lang="ko-KR" altLang="en-US" sz="2400" spc="-180" smtClean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때문에 </a:t>
            </a:r>
            <a:r>
              <a:rPr lang="ko-KR" altLang="en-US" sz="24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로봇과 사람의 협업은 어려울 것 같아</a:t>
            </a:r>
            <a:r>
              <a:rPr lang="en-US" altLang="ko-KR" sz="2400" spc="-180" smtClean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sz="2400" spc="-18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32656" y="34642"/>
            <a:ext cx="9011345" cy="802070"/>
            <a:chOff x="132656" y="34642"/>
            <a:chExt cx="9011345" cy="802070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656" y="34642"/>
              <a:ext cx="2135087" cy="802070"/>
            </a:xfrm>
            <a:prstGeom prst="rect">
              <a:avLst/>
            </a:prstGeom>
          </p:spPr>
        </p:pic>
        <p:sp>
          <p:nvSpPr>
            <p:cNvPr id="20" name="직사각형 19"/>
            <p:cNvSpPr/>
            <p:nvPr/>
          </p:nvSpPr>
          <p:spPr>
            <a:xfrm>
              <a:off x="2195737" y="395325"/>
              <a:ext cx="6948264" cy="309442"/>
            </a:xfrm>
            <a:prstGeom prst="rect">
              <a:avLst/>
            </a:prstGeom>
            <a:solidFill>
              <a:srgbClr val="7CB3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effectLst/>
              </a:endParaRPr>
            </a:p>
          </p:txBody>
        </p:sp>
        <p:sp>
          <p:nvSpPr>
            <p:cNvPr id="13" name="모서리가 둥근 직사각형 12"/>
            <p:cNvSpPr/>
            <p:nvPr/>
          </p:nvSpPr>
          <p:spPr>
            <a:xfrm>
              <a:off x="8028384" y="344727"/>
              <a:ext cx="828755" cy="36004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smtClean="0">
                  <a:solidFill>
                    <a:schemeClr val="tx1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P. 47</a:t>
              </a:r>
              <a:endParaRPr lang="ko-KR" altLang="en-US" sz="200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7444" y="961726"/>
            <a:ext cx="76014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500" smtClean="0">
                <a:solidFill>
                  <a:srgbClr val="CC99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0</a:t>
            </a:r>
            <a:r>
              <a:rPr lang="en-US" altLang="ko-KR" sz="3500" b="1" smtClean="0">
                <a:solidFill>
                  <a:srgbClr val="6600CC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7</a:t>
            </a:r>
            <a:endParaRPr lang="ko-KR" altLang="en-US" sz="3500" b="1">
              <a:solidFill>
                <a:srgbClr val="6600CC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7279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모서리가 둥근 직사각형 16"/>
          <p:cNvSpPr/>
          <p:nvPr/>
        </p:nvSpPr>
        <p:spPr>
          <a:xfrm>
            <a:off x="7740415" y="6157235"/>
            <a:ext cx="1152000" cy="3600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정답보기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389934" y="5305586"/>
            <a:ext cx="569387" cy="553998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ko-KR" altLang="en-US" sz="3000" dirty="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✔</a:t>
            </a:r>
            <a:endParaRPr lang="ko-KR" altLang="en-US" sz="3000" dirty="0">
              <a:solidFill>
                <a:srgbClr val="C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32656" y="34642"/>
            <a:ext cx="9011345" cy="802070"/>
            <a:chOff x="132656" y="34642"/>
            <a:chExt cx="9011345" cy="802070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656" y="34642"/>
              <a:ext cx="2135087" cy="802070"/>
            </a:xfrm>
            <a:prstGeom prst="rect">
              <a:avLst/>
            </a:prstGeom>
          </p:spPr>
        </p:pic>
        <p:sp>
          <p:nvSpPr>
            <p:cNvPr id="20" name="직사각형 19"/>
            <p:cNvSpPr/>
            <p:nvPr/>
          </p:nvSpPr>
          <p:spPr>
            <a:xfrm>
              <a:off x="2195737" y="395325"/>
              <a:ext cx="6948264" cy="309442"/>
            </a:xfrm>
            <a:prstGeom prst="rect">
              <a:avLst/>
            </a:prstGeom>
            <a:solidFill>
              <a:srgbClr val="7CB3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effectLst/>
              </a:endParaRPr>
            </a:p>
          </p:txBody>
        </p:sp>
        <p:sp>
          <p:nvSpPr>
            <p:cNvPr id="13" name="모서리가 둥근 직사각형 12"/>
            <p:cNvSpPr/>
            <p:nvPr/>
          </p:nvSpPr>
          <p:spPr>
            <a:xfrm>
              <a:off x="8028384" y="344727"/>
              <a:ext cx="828755" cy="36004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smtClean="0">
                  <a:solidFill>
                    <a:schemeClr val="tx1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P. 47</a:t>
              </a:r>
              <a:endParaRPr lang="ko-KR" altLang="en-US" sz="200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7444" y="961726"/>
            <a:ext cx="76014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500" smtClean="0">
                <a:solidFill>
                  <a:srgbClr val="CC99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0</a:t>
            </a:r>
            <a:r>
              <a:rPr lang="en-US" altLang="ko-KR" sz="3500" b="1" smtClean="0">
                <a:solidFill>
                  <a:srgbClr val="6600CC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7</a:t>
            </a:r>
            <a:endParaRPr lang="ko-KR" altLang="en-US" sz="3500" b="1">
              <a:solidFill>
                <a:srgbClr val="6600CC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746524" y="4977300"/>
            <a:ext cx="7792281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ko-KR" altLang="en-US" sz="25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① 예지</a:t>
            </a:r>
            <a:r>
              <a:rPr lang="en-US" altLang="ko-KR" sz="25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25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하윤</a:t>
            </a:r>
            <a:r>
              <a:rPr lang="en-US" altLang="ko-KR" sz="25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25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태영             </a:t>
            </a:r>
            <a:r>
              <a:rPr lang="ko-KR" altLang="en-US" sz="2500" smtClean="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 ② </a:t>
            </a:r>
            <a:r>
              <a:rPr lang="ko-KR" altLang="en-US" sz="25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민지</a:t>
            </a:r>
            <a:r>
              <a:rPr lang="en-US" altLang="ko-KR" sz="25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25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하윤</a:t>
            </a:r>
            <a:r>
              <a:rPr lang="en-US" altLang="ko-KR" sz="25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25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수연 </a:t>
            </a:r>
            <a:endParaRPr lang="en-US" altLang="ko-KR" sz="2500" smtClean="0">
              <a:effectLst/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pPr>
              <a:spcBef>
                <a:spcPts val="0"/>
              </a:spcBef>
            </a:pPr>
            <a:r>
              <a:rPr lang="ko-KR" altLang="en-US" sz="2500" smtClean="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③ </a:t>
            </a:r>
            <a:r>
              <a:rPr lang="ko-KR" altLang="en-US" sz="25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민지</a:t>
            </a:r>
            <a:r>
              <a:rPr lang="en-US" altLang="ko-KR" sz="25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25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예지</a:t>
            </a:r>
            <a:r>
              <a:rPr lang="en-US" altLang="ko-KR" sz="25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25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하윤</a:t>
            </a:r>
            <a:r>
              <a:rPr lang="en-US" altLang="ko-KR" sz="25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25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수연   </a:t>
            </a:r>
            <a:r>
              <a:rPr lang="ko-KR" altLang="en-US" sz="2500" smtClean="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   ④ </a:t>
            </a:r>
            <a:r>
              <a:rPr lang="ko-KR" altLang="en-US" sz="25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예지</a:t>
            </a:r>
            <a:r>
              <a:rPr lang="en-US" altLang="ko-KR" sz="25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25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하윤</a:t>
            </a:r>
            <a:r>
              <a:rPr lang="en-US" altLang="ko-KR" sz="25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25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정민</a:t>
            </a:r>
            <a:r>
              <a:rPr lang="en-US" altLang="ko-KR" sz="25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25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태영 </a:t>
            </a:r>
            <a:endParaRPr lang="en-US" altLang="ko-KR" sz="2500" smtClean="0">
              <a:effectLst/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pPr>
              <a:spcBef>
                <a:spcPts val="0"/>
              </a:spcBef>
            </a:pPr>
            <a:r>
              <a:rPr lang="ko-KR" altLang="en-US" sz="2500" smtClean="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⑤ </a:t>
            </a:r>
            <a:r>
              <a:rPr lang="ko-KR" altLang="en-US" sz="25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예지</a:t>
            </a:r>
            <a:r>
              <a:rPr lang="en-US" altLang="ko-KR" sz="25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25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동영</a:t>
            </a:r>
            <a:r>
              <a:rPr lang="en-US" altLang="ko-KR" sz="25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25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수연</a:t>
            </a:r>
            <a:r>
              <a:rPr lang="en-US" altLang="ko-KR" sz="25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25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태영</a:t>
            </a:r>
          </a:p>
        </p:txBody>
      </p:sp>
      <p:sp>
        <p:nvSpPr>
          <p:cNvPr id="15" name="모서리가 둥근 직사각형 14"/>
          <p:cNvSpPr/>
          <p:nvPr/>
        </p:nvSpPr>
        <p:spPr>
          <a:xfrm>
            <a:off x="389934" y="1700808"/>
            <a:ext cx="8505463" cy="3168352"/>
          </a:xfrm>
          <a:prstGeom prst="roundRect">
            <a:avLst>
              <a:gd name="adj" fmla="val 527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578268" y="1802560"/>
            <a:ext cx="8064896" cy="3046988"/>
          </a:xfrm>
          <a:prstGeom prst="rect">
            <a:avLst/>
          </a:prstGeom>
        </p:spPr>
        <p:txBody>
          <a:bodyPr wrap="square" lIns="36000" rIns="36000">
            <a:spAutoFit/>
          </a:bodyPr>
          <a:lstStyle/>
          <a:p>
            <a:pPr marL="540000" indent="-900000" algn="just">
              <a:spcBef>
                <a:spcPts val="0"/>
              </a:spcBef>
            </a:pPr>
            <a:r>
              <a:rPr lang="ko-KR" altLang="en-US" sz="2400" b="1" spc="-180" smtClean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수연</a:t>
            </a:r>
            <a:r>
              <a:rPr lang="en-US" altLang="ko-KR" sz="2400" b="1" spc="-180" smtClean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24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전환으로 인한 큰 변화 중 하나는 새로운 </a:t>
            </a:r>
            <a:r>
              <a:rPr lang="ko-KR" altLang="en-US" sz="2400" spc="-180" smtClean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직업을 </a:t>
            </a:r>
            <a:r>
              <a:rPr lang="ko-KR" altLang="en-US" sz="24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만들어 내고 있다는 거야</a:t>
            </a:r>
            <a:r>
              <a:rPr lang="en-US" altLang="ko-KR" sz="24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24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기술에 대한 </a:t>
            </a:r>
            <a:r>
              <a:rPr lang="ko-KR" altLang="en-US" sz="2400" spc="-180" smtClean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수요로 </a:t>
            </a:r>
            <a:r>
              <a:rPr lang="ko-KR" altLang="en-US" sz="24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이전에 없던 새로운 일자리와 직업이 창출되고 있어</a:t>
            </a:r>
            <a:r>
              <a:rPr lang="en-US" altLang="ko-KR" sz="24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endParaRPr lang="en-US" altLang="ko-KR" sz="2400" spc="-180" smtClean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540000" indent="-900000" algn="just">
              <a:spcBef>
                <a:spcPts val="0"/>
              </a:spcBef>
            </a:pPr>
            <a:r>
              <a:rPr lang="ko-KR" altLang="en-US" sz="2400" b="1" spc="-180" smtClean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정민</a:t>
            </a:r>
            <a:r>
              <a:rPr lang="en-US" altLang="ko-KR" sz="2400" b="1" spc="-180" smtClean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24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그렇지만</a:t>
            </a:r>
            <a:r>
              <a:rPr lang="en-US" altLang="ko-KR" sz="24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4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기존의 직업들이 소멸되기도 하고 </a:t>
            </a:r>
            <a:r>
              <a:rPr lang="ko-KR" altLang="en-US" sz="2400" spc="-180" smtClean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대부분의 </a:t>
            </a:r>
            <a:r>
              <a:rPr lang="ko-KR" altLang="en-US" sz="24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직업들이 점점 단순화되고 있어</a:t>
            </a:r>
            <a:r>
              <a:rPr lang="en-US" altLang="ko-KR" sz="2400" spc="-180" smtClean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540000" indent="-900000" algn="just">
              <a:spcBef>
                <a:spcPts val="0"/>
              </a:spcBef>
            </a:pPr>
            <a:r>
              <a:rPr lang="ko-KR" altLang="en-US" sz="2400" b="1" spc="-180" smtClean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태영</a:t>
            </a:r>
            <a:r>
              <a:rPr lang="en-US" altLang="ko-KR" sz="2400" b="1" spc="-180" smtClean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24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전환은 작업의 형태와 일하는 방식도 크게 </a:t>
            </a:r>
            <a:r>
              <a:rPr lang="ko-KR" altLang="en-US" sz="2400" spc="-180" smtClean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변화시키고 </a:t>
            </a:r>
            <a:r>
              <a:rPr lang="ko-KR" altLang="en-US" sz="24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있어</a:t>
            </a:r>
            <a:r>
              <a:rPr lang="en-US" altLang="ko-KR" sz="24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24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직접 문서를 교환하고 협업하는 </a:t>
            </a:r>
            <a:r>
              <a:rPr lang="ko-KR" altLang="en-US" sz="2400" spc="-180" smtClean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형태로 </a:t>
            </a:r>
            <a:r>
              <a:rPr lang="ko-KR" altLang="en-US" sz="24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주로 변화하게 되지</a:t>
            </a:r>
            <a:r>
              <a:rPr lang="en-US" altLang="ko-KR" sz="24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993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텍스트 개체 틀 7"/>
          <p:cNvSpPr txBox="1">
            <a:spLocks/>
          </p:cNvSpPr>
          <p:nvPr/>
        </p:nvSpPr>
        <p:spPr>
          <a:xfrm>
            <a:off x="820916" y="1718529"/>
            <a:ext cx="7959596" cy="1068306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just">
              <a:lnSpc>
                <a:spcPts val="4000"/>
              </a:lnSpc>
              <a:spcBef>
                <a:spcPts val="0"/>
              </a:spcBef>
            </a:pPr>
            <a:r>
              <a:rPr kumimoji="0" lang="ko-KR" altLang="en-US" sz="2800" spc="-120">
                <a:effectLst/>
                <a:latin typeface="맑은 고딕" pitchFamily="50" charset="-127"/>
                <a:ea typeface="맑은 고딕" pitchFamily="50" charset="-127"/>
              </a:rPr>
              <a:t>다음에서 설명하고 있는 디지털 역량의 구성 요소를 쓰시오</a:t>
            </a:r>
            <a:r>
              <a:rPr kumimoji="0" lang="en-US" altLang="ko-KR" sz="2800" spc="-120">
                <a:effectLst/>
                <a:latin typeface="맑은 고딕" pitchFamily="50" charset="-127"/>
                <a:ea typeface="맑은 고딕" pitchFamily="50" charset="-127"/>
              </a:rPr>
              <a:t>.</a:t>
            </a:r>
            <a:endParaRPr kumimoji="0" lang="en-US" altLang="ko-KR" sz="2800" spc="-16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7740415" y="6237312"/>
            <a:ext cx="1152000" cy="3600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정답보기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1392282" y="5229200"/>
            <a:ext cx="6243428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ko-KR" altLang="en-US" sz="300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디지털 보안 능력 </a:t>
            </a:r>
            <a:endParaRPr lang="ko-KR" altLang="en-US" sz="3000" dirty="0">
              <a:solidFill>
                <a:srgbClr val="C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4" name="직선 연결선 13"/>
          <p:cNvCxnSpPr/>
          <p:nvPr/>
        </p:nvCxnSpPr>
        <p:spPr>
          <a:xfrm>
            <a:off x="1347554" y="5877272"/>
            <a:ext cx="5312678" cy="0"/>
          </a:xfrm>
          <a:prstGeom prst="line">
            <a:avLst/>
          </a:prstGeom>
          <a:ln w="19050">
            <a:solidFill>
              <a:srgbClr val="A7A9A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그룹 14"/>
          <p:cNvGrpSpPr/>
          <p:nvPr/>
        </p:nvGrpSpPr>
        <p:grpSpPr>
          <a:xfrm>
            <a:off x="132656" y="34642"/>
            <a:ext cx="9011345" cy="802070"/>
            <a:chOff x="132656" y="34642"/>
            <a:chExt cx="9011345" cy="802070"/>
          </a:xfrm>
        </p:grpSpPr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656" y="34642"/>
              <a:ext cx="2135087" cy="802070"/>
            </a:xfrm>
            <a:prstGeom prst="rect">
              <a:avLst/>
            </a:prstGeom>
          </p:spPr>
        </p:pic>
        <p:sp>
          <p:nvSpPr>
            <p:cNvPr id="20" name="직사각형 19"/>
            <p:cNvSpPr/>
            <p:nvPr/>
          </p:nvSpPr>
          <p:spPr>
            <a:xfrm>
              <a:off x="2195737" y="395325"/>
              <a:ext cx="6948264" cy="309442"/>
            </a:xfrm>
            <a:prstGeom prst="rect">
              <a:avLst/>
            </a:prstGeom>
            <a:solidFill>
              <a:srgbClr val="7CB3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effectLst/>
              </a:endParaRPr>
            </a:p>
          </p:txBody>
        </p:sp>
        <p:sp>
          <p:nvSpPr>
            <p:cNvPr id="21" name="모서리가 둥근 직사각형 20"/>
            <p:cNvSpPr/>
            <p:nvPr/>
          </p:nvSpPr>
          <p:spPr>
            <a:xfrm>
              <a:off x="8028384" y="344727"/>
              <a:ext cx="828755" cy="36004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smtClean="0">
                  <a:solidFill>
                    <a:schemeClr val="tx1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P. 47</a:t>
              </a:r>
              <a:endParaRPr lang="ko-KR" altLang="en-US" sz="200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083333"/>
            <a:ext cx="1168042" cy="4857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1203" y="1645930"/>
            <a:ext cx="76014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500" smtClean="0">
                <a:solidFill>
                  <a:srgbClr val="CC99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0</a:t>
            </a:r>
            <a:r>
              <a:rPr lang="en-US" altLang="ko-KR" sz="3500" b="1" smtClean="0">
                <a:solidFill>
                  <a:srgbClr val="6600CC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8</a:t>
            </a:r>
            <a:endParaRPr lang="ko-KR" altLang="en-US" sz="3500" b="1">
              <a:solidFill>
                <a:srgbClr val="6600CC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3" name="모서리가 둥근 직사각형 22"/>
          <p:cNvSpPr/>
          <p:nvPr/>
        </p:nvSpPr>
        <p:spPr>
          <a:xfrm>
            <a:off x="307215" y="2852936"/>
            <a:ext cx="8505463" cy="1944216"/>
          </a:xfrm>
          <a:prstGeom prst="roundRect">
            <a:avLst>
              <a:gd name="adj" fmla="val 527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/>
          <p:cNvSpPr/>
          <p:nvPr/>
        </p:nvSpPr>
        <p:spPr>
          <a:xfrm>
            <a:off x="495549" y="2954687"/>
            <a:ext cx="8064896" cy="1754326"/>
          </a:xfrm>
          <a:prstGeom prst="rect">
            <a:avLst/>
          </a:prstGeom>
        </p:spPr>
        <p:txBody>
          <a:bodyPr wrap="square" lIns="36000" rIns="36000">
            <a:spAutoFit/>
          </a:bodyPr>
          <a:lstStyle/>
          <a:p>
            <a:pPr indent="-457200" algn="just">
              <a:spcBef>
                <a:spcPts val="0"/>
              </a:spcBef>
            </a:pPr>
            <a:r>
              <a:rPr lang="ko-KR" altLang="en-US" sz="2700" spc="-180" smtClean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  디지털 </a:t>
            </a:r>
            <a:r>
              <a:rPr lang="ko-KR" altLang="en-US" sz="27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환경에서 인터넷을 안전하게 사용하고 </a:t>
            </a:r>
            <a:r>
              <a:rPr lang="ko-KR" altLang="en-US" sz="2700" spc="-180" smtClean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개인정보와 </a:t>
            </a:r>
            <a:r>
              <a:rPr lang="ko-KR" altLang="en-US" sz="27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데이터를 안전하게 보호하는 능력을 의미한다</a:t>
            </a:r>
            <a:r>
              <a:rPr lang="en-US" altLang="ko-KR" sz="27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2700" spc="-180" smtClean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온라인에서 </a:t>
            </a:r>
            <a:r>
              <a:rPr lang="ko-KR" altLang="en-US" sz="27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책임감 있게 디지털 기술을 활용하고 위험으로부터 </a:t>
            </a:r>
            <a:r>
              <a:rPr lang="ko-KR" altLang="en-US" sz="2700" spc="-180" smtClean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대응하는 </a:t>
            </a:r>
            <a:r>
              <a:rPr lang="ko-KR" altLang="en-US" sz="27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능력을 포함한다</a:t>
            </a:r>
            <a:r>
              <a:rPr lang="en-US" altLang="ko-KR" sz="27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sz="2700" spc="-11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6" y="5269685"/>
            <a:ext cx="552352" cy="60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52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텍스트 개체 틀 7"/>
          <p:cNvSpPr txBox="1">
            <a:spLocks/>
          </p:cNvSpPr>
          <p:nvPr/>
        </p:nvSpPr>
        <p:spPr>
          <a:xfrm>
            <a:off x="820916" y="1125335"/>
            <a:ext cx="7959596" cy="555345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just">
              <a:lnSpc>
                <a:spcPts val="4000"/>
              </a:lnSpc>
              <a:spcBef>
                <a:spcPts val="0"/>
              </a:spcBef>
            </a:pPr>
            <a:r>
              <a:rPr kumimoji="0" lang="ko-KR" altLang="en-US" sz="2800" spc="-120">
                <a:effectLst/>
                <a:latin typeface="맑은 고딕" pitchFamily="50" charset="-127"/>
                <a:ea typeface="맑은 고딕" pitchFamily="50" charset="-127"/>
              </a:rPr>
              <a:t>다음에서 설명하는 용어를 쓰시오</a:t>
            </a:r>
            <a:r>
              <a:rPr kumimoji="0" lang="en-US" altLang="ko-KR" sz="2800" spc="-120">
                <a:effectLst/>
                <a:latin typeface="맑은 고딕" pitchFamily="50" charset="-127"/>
                <a:ea typeface="맑은 고딕" pitchFamily="50" charset="-127"/>
              </a:rPr>
              <a:t>.</a:t>
            </a:r>
            <a:endParaRPr kumimoji="0" lang="en-US" altLang="ko-KR" sz="2800" spc="-16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7740415" y="6237312"/>
            <a:ext cx="1152000" cy="3600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정답보기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1392282" y="4221088"/>
            <a:ext cx="6243428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ko-KR" altLang="en-US" sz="300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웨어러블 디바이스 </a:t>
            </a:r>
            <a:endParaRPr lang="ko-KR" altLang="en-US" sz="3000" dirty="0">
              <a:solidFill>
                <a:srgbClr val="C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4" name="직선 연결선 13"/>
          <p:cNvCxnSpPr/>
          <p:nvPr/>
        </p:nvCxnSpPr>
        <p:spPr>
          <a:xfrm>
            <a:off x="1347554" y="4869160"/>
            <a:ext cx="5456694" cy="0"/>
          </a:xfrm>
          <a:prstGeom prst="line">
            <a:avLst/>
          </a:prstGeom>
          <a:ln w="19050">
            <a:solidFill>
              <a:srgbClr val="A7A9A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그룹 14"/>
          <p:cNvGrpSpPr/>
          <p:nvPr/>
        </p:nvGrpSpPr>
        <p:grpSpPr>
          <a:xfrm>
            <a:off x="132656" y="34642"/>
            <a:ext cx="9011345" cy="802070"/>
            <a:chOff x="132656" y="34642"/>
            <a:chExt cx="9011345" cy="802070"/>
          </a:xfrm>
        </p:grpSpPr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656" y="34642"/>
              <a:ext cx="2135087" cy="802070"/>
            </a:xfrm>
            <a:prstGeom prst="rect">
              <a:avLst/>
            </a:prstGeom>
          </p:spPr>
        </p:pic>
        <p:sp>
          <p:nvSpPr>
            <p:cNvPr id="20" name="직사각형 19"/>
            <p:cNvSpPr/>
            <p:nvPr/>
          </p:nvSpPr>
          <p:spPr>
            <a:xfrm>
              <a:off x="2195737" y="395325"/>
              <a:ext cx="6948264" cy="309442"/>
            </a:xfrm>
            <a:prstGeom prst="rect">
              <a:avLst/>
            </a:prstGeom>
            <a:solidFill>
              <a:srgbClr val="7CB3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effectLst/>
              </a:endParaRPr>
            </a:p>
          </p:txBody>
        </p:sp>
        <p:sp>
          <p:nvSpPr>
            <p:cNvPr id="21" name="모서리가 둥근 직사각형 20"/>
            <p:cNvSpPr/>
            <p:nvPr/>
          </p:nvSpPr>
          <p:spPr>
            <a:xfrm>
              <a:off x="8028384" y="344727"/>
              <a:ext cx="828755" cy="36004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smtClean="0">
                  <a:solidFill>
                    <a:schemeClr val="tx1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P. 47</a:t>
              </a:r>
              <a:endParaRPr lang="ko-KR" altLang="en-US" sz="200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1203" y="1052736"/>
            <a:ext cx="76014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500" smtClean="0">
                <a:solidFill>
                  <a:srgbClr val="CC99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0</a:t>
            </a:r>
            <a:r>
              <a:rPr lang="en-US" altLang="ko-KR" sz="3500" b="1" smtClean="0">
                <a:solidFill>
                  <a:srgbClr val="6600CC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9</a:t>
            </a:r>
            <a:endParaRPr lang="ko-KR" altLang="en-US" sz="3500" b="1">
              <a:solidFill>
                <a:srgbClr val="6600CC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3" name="모서리가 둥근 직사각형 22"/>
          <p:cNvSpPr/>
          <p:nvPr/>
        </p:nvSpPr>
        <p:spPr>
          <a:xfrm>
            <a:off x="307215" y="1844824"/>
            <a:ext cx="8505463" cy="1944216"/>
          </a:xfrm>
          <a:prstGeom prst="roundRect">
            <a:avLst>
              <a:gd name="adj" fmla="val 527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/>
          <p:cNvSpPr/>
          <p:nvPr/>
        </p:nvSpPr>
        <p:spPr>
          <a:xfrm>
            <a:off x="495549" y="1946575"/>
            <a:ext cx="8064896" cy="1754326"/>
          </a:xfrm>
          <a:prstGeom prst="rect">
            <a:avLst/>
          </a:prstGeom>
        </p:spPr>
        <p:txBody>
          <a:bodyPr wrap="square" lIns="36000" rIns="36000">
            <a:spAutoFit/>
          </a:bodyPr>
          <a:lstStyle/>
          <a:p>
            <a:pPr indent="-457200" algn="just">
              <a:spcBef>
                <a:spcPts val="0"/>
              </a:spcBef>
            </a:pPr>
            <a:r>
              <a:rPr lang="ko-KR" altLang="en-US" sz="2700" spc="-180" smtClean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  안경</a:t>
            </a:r>
            <a:r>
              <a:rPr lang="en-US" altLang="ko-KR" sz="27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7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시계</a:t>
            </a:r>
            <a:r>
              <a:rPr lang="en-US" altLang="ko-KR" sz="27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7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옷</a:t>
            </a:r>
            <a:r>
              <a:rPr lang="en-US" altLang="ko-KR" sz="27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7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장갑 등과 같이 몸에 자유롭게 착용하고 다닐 수 있는 형태의 전자 기기를 말한다</a:t>
            </a:r>
            <a:r>
              <a:rPr lang="en-US" altLang="ko-KR" sz="27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27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신체와 인터넷이 항상 연결된 상태로 컴퓨팅 행위가 가능해 두 손을 </a:t>
            </a:r>
            <a:r>
              <a:rPr lang="ko-KR" altLang="en-US" sz="2700" spc="-180" smtClean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자유롭게 </a:t>
            </a:r>
            <a:r>
              <a:rPr lang="ko-KR" altLang="en-US" sz="27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하고 사용자 편의성과 휴대성을 높여 준다</a:t>
            </a:r>
            <a:r>
              <a:rPr lang="en-US" altLang="ko-KR" sz="27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sz="2700" spc="-11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4261573"/>
            <a:ext cx="552352" cy="60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43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텍스트 개체 틀 7"/>
          <p:cNvSpPr txBox="1">
            <a:spLocks/>
          </p:cNvSpPr>
          <p:nvPr/>
        </p:nvSpPr>
        <p:spPr>
          <a:xfrm>
            <a:off x="820915" y="981319"/>
            <a:ext cx="8036223" cy="1118255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just">
              <a:lnSpc>
                <a:spcPts val="4000"/>
              </a:lnSpc>
              <a:spcBef>
                <a:spcPts val="0"/>
              </a:spcBef>
            </a:pPr>
            <a:r>
              <a:rPr kumimoji="0" lang="ko-KR" altLang="en-US" sz="2700" spc="-120">
                <a:effectLst/>
                <a:latin typeface="맑은 고딕" pitchFamily="50" charset="-127"/>
                <a:ea typeface="맑은 고딕" pitchFamily="50" charset="-127"/>
              </a:rPr>
              <a:t>다음에서 설명하고 있는 디지털 직업 환경에 </a:t>
            </a:r>
            <a:r>
              <a:rPr kumimoji="0" lang="ko-KR" altLang="en-US" sz="2700" spc="-120" smtClean="0">
                <a:effectLst/>
                <a:latin typeface="맑은 고딕" pitchFamily="50" charset="-127"/>
                <a:ea typeface="맑은 고딕" pitchFamily="50" charset="-127"/>
              </a:rPr>
              <a:t>대비하기 </a:t>
            </a:r>
            <a:r>
              <a:rPr kumimoji="0" lang="ko-KR" altLang="en-US" sz="2700" spc="-120">
                <a:effectLst/>
                <a:latin typeface="맑은 고딕" pitchFamily="50" charset="-127"/>
                <a:ea typeface="맑은 고딕" pitchFamily="50" charset="-127"/>
              </a:rPr>
              <a:t>위해 갖추어야 할 역량을 각각 쓰시오</a:t>
            </a:r>
            <a:r>
              <a:rPr kumimoji="0" lang="en-US" altLang="ko-KR" sz="2700" spc="-120">
                <a:effectLst/>
                <a:latin typeface="맑은 고딕" pitchFamily="50" charset="-127"/>
                <a:ea typeface="맑은 고딕" pitchFamily="50" charset="-127"/>
              </a:rPr>
              <a:t>. </a:t>
            </a:r>
            <a:endParaRPr kumimoji="0" lang="en-US" altLang="ko-KR" sz="2700" spc="-16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7740415" y="6237312"/>
            <a:ext cx="1152000" cy="3600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정답보기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665864" y="5661249"/>
            <a:ext cx="3235910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ko-KR" altLang="en-US" sz="270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디지털 리터러시</a:t>
            </a:r>
            <a:endParaRPr lang="ko-KR" altLang="en-US" sz="2700" dirty="0">
              <a:solidFill>
                <a:srgbClr val="C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4" name="직선 연결선 13"/>
          <p:cNvCxnSpPr/>
          <p:nvPr/>
        </p:nvCxnSpPr>
        <p:spPr>
          <a:xfrm flipV="1">
            <a:off x="737872" y="6268386"/>
            <a:ext cx="2952328" cy="3481"/>
          </a:xfrm>
          <a:prstGeom prst="line">
            <a:avLst/>
          </a:prstGeom>
          <a:ln w="19050">
            <a:solidFill>
              <a:srgbClr val="A7A9A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그룹 14"/>
          <p:cNvGrpSpPr/>
          <p:nvPr/>
        </p:nvGrpSpPr>
        <p:grpSpPr>
          <a:xfrm>
            <a:off x="132656" y="34642"/>
            <a:ext cx="9011345" cy="802070"/>
            <a:chOff x="132656" y="34642"/>
            <a:chExt cx="9011345" cy="802070"/>
          </a:xfrm>
        </p:grpSpPr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656" y="34642"/>
              <a:ext cx="2135087" cy="802070"/>
            </a:xfrm>
            <a:prstGeom prst="rect">
              <a:avLst/>
            </a:prstGeom>
          </p:spPr>
        </p:pic>
        <p:sp>
          <p:nvSpPr>
            <p:cNvPr id="20" name="직사각형 19"/>
            <p:cNvSpPr/>
            <p:nvPr/>
          </p:nvSpPr>
          <p:spPr>
            <a:xfrm>
              <a:off x="2195737" y="395325"/>
              <a:ext cx="6948264" cy="309442"/>
            </a:xfrm>
            <a:prstGeom prst="rect">
              <a:avLst/>
            </a:prstGeom>
            <a:solidFill>
              <a:srgbClr val="7CB3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effectLst/>
              </a:endParaRPr>
            </a:p>
          </p:txBody>
        </p:sp>
        <p:sp>
          <p:nvSpPr>
            <p:cNvPr id="21" name="모서리가 둥근 직사각형 20"/>
            <p:cNvSpPr/>
            <p:nvPr/>
          </p:nvSpPr>
          <p:spPr>
            <a:xfrm>
              <a:off x="8028384" y="344727"/>
              <a:ext cx="828755" cy="36004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smtClean="0">
                  <a:solidFill>
                    <a:schemeClr val="tx1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P. 47</a:t>
              </a:r>
              <a:endParaRPr lang="ko-KR" altLang="en-US" sz="200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1203" y="908720"/>
            <a:ext cx="76014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500" b="1" smtClean="0">
                <a:solidFill>
                  <a:srgbClr val="6600CC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10</a:t>
            </a:r>
            <a:endParaRPr lang="ko-KR" altLang="en-US" sz="3500" b="1">
              <a:solidFill>
                <a:srgbClr val="6600CC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3" name="모서리가 둥근 직사각형 22"/>
          <p:cNvSpPr/>
          <p:nvPr/>
        </p:nvSpPr>
        <p:spPr>
          <a:xfrm>
            <a:off x="307215" y="2132855"/>
            <a:ext cx="8505463" cy="3379571"/>
          </a:xfrm>
          <a:prstGeom prst="roundRect">
            <a:avLst>
              <a:gd name="adj" fmla="val 527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/>
          <p:cNvSpPr/>
          <p:nvPr/>
        </p:nvSpPr>
        <p:spPr>
          <a:xfrm>
            <a:off x="495549" y="2234607"/>
            <a:ext cx="8064896" cy="3277820"/>
          </a:xfrm>
          <a:prstGeom prst="rect">
            <a:avLst/>
          </a:prstGeom>
        </p:spPr>
        <p:txBody>
          <a:bodyPr wrap="square" lIns="36000" rIns="36000">
            <a:spAutoFit/>
          </a:bodyPr>
          <a:lstStyle/>
          <a:p>
            <a:pPr marL="360000" indent="-457200" algn="just">
              <a:spcBef>
                <a:spcPts val="0"/>
              </a:spcBef>
            </a:pPr>
            <a:r>
              <a:rPr lang="en-US" altLang="ko-KR" sz="23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(1) </a:t>
            </a:r>
            <a:r>
              <a:rPr lang="ko-KR" altLang="en-US" sz="23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환경에서 읽고 쓸 줄 안다는 의미로서</a:t>
            </a:r>
            <a:r>
              <a:rPr lang="en-US" altLang="ko-KR" sz="23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3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도구와 플랫폼을 이해하고 사용하며 컴퓨터 기술</a:t>
            </a:r>
            <a:r>
              <a:rPr lang="en-US" altLang="ko-KR" sz="23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3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웹 </a:t>
            </a:r>
            <a:r>
              <a:rPr lang="ko-KR" altLang="en-US" sz="2300" spc="-180" smtClean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브라우징</a:t>
            </a:r>
            <a:r>
              <a:rPr lang="en-US" altLang="ko-KR" sz="23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3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클라우드 서비스 등 다양한 디지털 기술을 </a:t>
            </a:r>
            <a:r>
              <a:rPr lang="ko-KR" altLang="en-US" sz="2300" spc="-180" smtClean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익히고 </a:t>
            </a:r>
            <a:r>
              <a:rPr lang="ko-KR" altLang="en-US" sz="23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활용할 수 있는 능력을 말한다</a:t>
            </a:r>
            <a:r>
              <a:rPr lang="en-US" altLang="ko-KR" sz="23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360000" indent="-457200" algn="just">
              <a:spcBef>
                <a:spcPts val="0"/>
              </a:spcBef>
            </a:pPr>
            <a:r>
              <a:rPr lang="en-US" altLang="ko-KR" sz="23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(2) </a:t>
            </a:r>
            <a:r>
              <a:rPr lang="ko-KR" altLang="en-US" sz="23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직업 환경에서 소비자들의 트렌드는 빠르게 </a:t>
            </a:r>
            <a:r>
              <a:rPr lang="ko-KR" altLang="en-US" sz="2300" spc="-180" smtClean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변화한다</a:t>
            </a:r>
            <a:r>
              <a:rPr lang="en-US" altLang="ko-KR" sz="23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23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소비자들은 인터넷과 모바일 기기를 통해 </a:t>
            </a:r>
            <a:r>
              <a:rPr lang="ko-KR" altLang="en-US" sz="2300" spc="-180" smtClean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제품에 </a:t>
            </a:r>
            <a:r>
              <a:rPr lang="ko-KR" altLang="en-US" sz="23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관련된 다양한 정보를 얻고 제품을 구매한다</a:t>
            </a:r>
            <a:r>
              <a:rPr lang="en-US" altLang="ko-KR" sz="23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2300" spc="-180" smtClean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따라서</a:t>
            </a:r>
            <a:r>
              <a:rPr lang="en-US" altLang="ko-KR" sz="23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3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기업의 비즈니스나 개인 브랜드를 홍보하고 </a:t>
            </a:r>
            <a:r>
              <a:rPr lang="ko-KR" altLang="en-US" sz="2300" spc="-180" smtClean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효과적으로 </a:t>
            </a:r>
            <a:r>
              <a:rPr lang="ko-KR" altLang="en-US" sz="23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고객을 유치하기 위해서는 소셜 미디어 전략을 </a:t>
            </a:r>
            <a:r>
              <a:rPr lang="ko-KR" altLang="en-US" sz="2300" spc="-180" smtClean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이해할 </a:t>
            </a:r>
            <a:r>
              <a:rPr lang="ko-KR" altLang="en-US" sz="23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수 있어야 한다</a:t>
            </a:r>
            <a:r>
              <a:rPr lang="en-US" altLang="ko-KR" sz="23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sz="2300" spc="-11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4338272" y="5661248"/>
            <a:ext cx="3235910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ko-KR" altLang="en-US" sz="270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디지털 마케팅 능력</a:t>
            </a:r>
            <a:endParaRPr lang="ko-KR" altLang="en-US" sz="2700" dirty="0">
              <a:solidFill>
                <a:srgbClr val="C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25" name="직선 연결선 24"/>
          <p:cNvCxnSpPr/>
          <p:nvPr/>
        </p:nvCxnSpPr>
        <p:spPr>
          <a:xfrm flipV="1">
            <a:off x="4378550" y="6268386"/>
            <a:ext cx="3217786" cy="3480"/>
          </a:xfrm>
          <a:prstGeom prst="line">
            <a:avLst/>
          </a:prstGeom>
          <a:ln w="19050">
            <a:solidFill>
              <a:srgbClr val="A7A9A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23210" y="5661248"/>
            <a:ext cx="6146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000" smtClean="0">
                <a:effectLst/>
                <a:latin typeface="+mn-lt"/>
              </a:rPr>
              <a:t>(1)</a:t>
            </a:r>
            <a:endParaRPr lang="ko-KR" altLang="en-US" sz="3000">
              <a:effectLst/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0073" y="5661248"/>
            <a:ext cx="6146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000" smtClean="0">
                <a:effectLst/>
                <a:latin typeface="+mn-lt"/>
              </a:rPr>
              <a:t>(2)</a:t>
            </a:r>
            <a:endParaRPr lang="ko-KR" altLang="en-US" sz="3000"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4566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18" grpId="0"/>
      <p:bldP spid="18" grpId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텍스트 개체 틀 7"/>
          <p:cNvSpPr txBox="1">
            <a:spLocks/>
          </p:cNvSpPr>
          <p:nvPr/>
        </p:nvSpPr>
        <p:spPr>
          <a:xfrm>
            <a:off x="820916" y="1543916"/>
            <a:ext cx="7959596" cy="1068306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just">
              <a:lnSpc>
                <a:spcPts val="4000"/>
              </a:lnSpc>
              <a:spcBef>
                <a:spcPts val="0"/>
              </a:spcBef>
            </a:pPr>
            <a:r>
              <a:rPr kumimoji="0" lang="ko-KR" altLang="en-US" sz="2800" spc="-120">
                <a:effectLst/>
                <a:latin typeface="맑은 고딕" pitchFamily="50" charset="-127"/>
                <a:ea typeface="맑은 고딕" pitchFamily="50" charset="-127"/>
              </a:rPr>
              <a:t>다양한 산업 분야 중 하나를 선택하고</a:t>
            </a:r>
            <a:r>
              <a:rPr kumimoji="0" lang="en-US" altLang="ko-KR" sz="2800" spc="-120">
                <a:effectLst/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800" spc="-120">
                <a:effectLst/>
                <a:latin typeface="맑은 고딕" pitchFamily="50" charset="-127"/>
                <a:ea typeface="맑은 고딕" pitchFamily="50" charset="-127"/>
              </a:rPr>
              <a:t>해당 분야에 나타난 디지털 전환의 사례를 서술하시오</a:t>
            </a:r>
            <a:r>
              <a:rPr kumimoji="0" lang="en-US" altLang="ko-KR" sz="2800" spc="-120">
                <a:effectLst/>
                <a:latin typeface="맑은 고딕" pitchFamily="50" charset="-127"/>
                <a:ea typeface="맑은 고딕" pitchFamily="50" charset="-127"/>
              </a:rPr>
              <a:t>.</a:t>
            </a:r>
            <a:endParaRPr kumimoji="0" lang="en-US" altLang="ko-KR" sz="2800" spc="-16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7740415" y="6237312"/>
            <a:ext cx="1152000" cy="3600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kern="0" smtClean="0">
                <a:solidFill>
                  <a:prstClr val="white"/>
                </a:solidFill>
                <a:effectLst/>
                <a:latin typeface="맑은 고딕"/>
                <a:ea typeface="맑은 고딕"/>
              </a:rPr>
              <a:t>예시답안</a:t>
            </a:r>
            <a:endParaRPr kumimoji="0" lang="ko-KR" altLang="en-US" sz="18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437354" y="2876451"/>
            <a:ext cx="8245183" cy="30008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just"/>
            <a:r>
              <a:rPr lang="en-US" altLang="ko-KR" sz="2600" b="1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2600" b="1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농업 분야</a:t>
            </a:r>
            <a:r>
              <a:rPr lang="en-US" altLang="ko-KR" sz="2600" b="1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r>
              <a:rPr lang="ko-KR" altLang="en-US" sz="2600" b="1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260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sz="260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스마트 농장에서는 작물의 생산부터 유통</a:t>
            </a:r>
            <a:r>
              <a:rPr lang="en-US" altLang="ko-KR" sz="260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60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소비의 </a:t>
            </a:r>
            <a:r>
              <a:rPr lang="ko-KR" altLang="en-US" sz="260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 과정이 </a:t>
            </a:r>
            <a:r>
              <a:rPr lang="en-US" altLang="ko-KR" sz="260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IT </a:t>
            </a:r>
            <a:r>
              <a:rPr lang="ko-KR" altLang="en-US" sz="260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기술을 통해 이루어진다</a:t>
            </a:r>
            <a:r>
              <a:rPr lang="en-US" altLang="ko-KR" sz="260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260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드론</a:t>
            </a:r>
            <a:r>
              <a:rPr lang="en-US" altLang="ko-KR" sz="260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60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컴퓨터 비전을 활용하여 농작물을 모니터링하고 인공지능을 </a:t>
            </a:r>
            <a:r>
              <a:rPr lang="ko-KR" altLang="en-US" sz="260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활용해 </a:t>
            </a:r>
            <a:r>
              <a:rPr lang="ko-KR" altLang="en-US" sz="260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작물의 병충해를 예방한다</a:t>
            </a:r>
            <a:r>
              <a:rPr lang="en-US" altLang="ko-KR" sz="260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260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또한 지형</a:t>
            </a:r>
            <a:r>
              <a:rPr lang="en-US" altLang="ko-KR" sz="260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60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대기 상태</a:t>
            </a:r>
            <a:r>
              <a:rPr lang="en-US" altLang="ko-KR" sz="260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60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온도 </a:t>
            </a:r>
            <a:r>
              <a:rPr lang="ko-KR" altLang="en-US" sz="260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등을 관측하여 기상을 예측하고 이에 따라 빛과 온도</a:t>
            </a:r>
            <a:r>
              <a:rPr lang="en-US" altLang="ko-KR" sz="260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60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습도를 조절한다</a:t>
            </a:r>
            <a:r>
              <a:rPr lang="en-US" altLang="ko-KR" sz="260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260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생산 로봇은 대량 생산으로 작물을 </a:t>
            </a:r>
            <a:r>
              <a:rPr lang="ko-KR" altLang="en-US" sz="260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재배하고 </a:t>
            </a:r>
            <a:r>
              <a:rPr lang="ko-KR" altLang="en-US" sz="260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수확한다</a:t>
            </a:r>
            <a:r>
              <a:rPr lang="en-US" altLang="ko-KR" sz="260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2600" dirty="0">
              <a:solidFill>
                <a:srgbClr val="C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15" name="그룹 14"/>
          <p:cNvGrpSpPr/>
          <p:nvPr/>
        </p:nvGrpSpPr>
        <p:grpSpPr>
          <a:xfrm>
            <a:off x="132656" y="34642"/>
            <a:ext cx="9011345" cy="802070"/>
            <a:chOff x="132656" y="34642"/>
            <a:chExt cx="9011345" cy="802070"/>
          </a:xfrm>
        </p:grpSpPr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656" y="34642"/>
              <a:ext cx="2135087" cy="802070"/>
            </a:xfrm>
            <a:prstGeom prst="rect">
              <a:avLst/>
            </a:prstGeom>
          </p:spPr>
        </p:pic>
        <p:sp>
          <p:nvSpPr>
            <p:cNvPr id="20" name="직사각형 19"/>
            <p:cNvSpPr/>
            <p:nvPr/>
          </p:nvSpPr>
          <p:spPr>
            <a:xfrm>
              <a:off x="2195737" y="395325"/>
              <a:ext cx="6948264" cy="309442"/>
            </a:xfrm>
            <a:prstGeom prst="rect">
              <a:avLst/>
            </a:prstGeom>
            <a:solidFill>
              <a:srgbClr val="7CB3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effectLst/>
              </a:endParaRPr>
            </a:p>
          </p:txBody>
        </p:sp>
        <p:sp>
          <p:nvSpPr>
            <p:cNvPr id="21" name="모서리가 둥근 직사각형 20"/>
            <p:cNvSpPr/>
            <p:nvPr/>
          </p:nvSpPr>
          <p:spPr>
            <a:xfrm>
              <a:off x="8028384" y="344727"/>
              <a:ext cx="828755" cy="36004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smtClean="0">
                  <a:solidFill>
                    <a:schemeClr val="tx1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P. 47</a:t>
              </a:r>
              <a:endParaRPr lang="ko-KR" altLang="en-US" sz="200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1203" y="1471317"/>
            <a:ext cx="76014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500" b="1" smtClean="0">
                <a:solidFill>
                  <a:srgbClr val="6600CC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11</a:t>
            </a:r>
            <a:endParaRPr lang="ko-KR" altLang="en-US" sz="3500" b="1">
              <a:solidFill>
                <a:srgbClr val="6600CC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3" name="모서리가 둥근 직사각형 22"/>
          <p:cNvSpPr/>
          <p:nvPr/>
        </p:nvSpPr>
        <p:spPr>
          <a:xfrm>
            <a:off x="307215" y="2822338"/>
            <a:ext cx="8505463" cy="3126942"/>
          </a:xfrm>
          <a:prstGeom prst="roundRect">
            <a:avLst>
              <a:gd name="adj" fmla="val 5277"/>
            </a:avLst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36" y="980412"/>
            <a:ext cx="1296144" cy="51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82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텍스트 개체 틀 7"/>
          <p:cNvSpPr txBox="1">
            <a:spLocks/>
          </p:cNvSpPr>
          <p:nvPr/>
        </p:nvSpPr>
        <p:spPr>
          <a:xfrm>
            <a:off x="820916" y="992542"/>
            <a:ext cx="7819803" cy="1118255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just">
              <a:lnSpc>
                <a:spcPts val="4000"/>
              </a:lnSpc>
              <a:spcBef>
                <a:spcPts val="0"/>
              </a:spcBef>
            </a:pPr>
            <a:r>
              <a:rPr kumimoji="0" lang="ko-KR" altLang="en-US" sz="2800" spc="-120">
                <a:effectLst/>
                <a:latin typeface="맑은 고딕" pitchFamily="50" charset="-127"/>
                <a:ea typeface="맑은 고딕" pitchFamily="50" charset="-127"/>
              </a:rPr>
              <a:t>다음은 다양한 직업 분야의 디지털 전환 사례 중 “</a:t>
            </a:r>
            <a:r>
              <a:rPr kumimoji="0" lang="ko-KR" altLang="en-US" sz="2800" spc="-120" smtClean="0">
                <a:effectLst/>
                <a:latin typeface="맑은 고딕" pitchFamily="50" charset="-127"/>
                <a:ea typeface="맑은 고딕" pitchFamily="50" charset="-127"/>
              </a:rPr>
              <a:t>소통 </a:t>
            </a:r>
            <a:r>
              <a:rPr kumimoji="0" lang="ko-KR" altLang="en-US" sz="2800" spc="-120">
                <a:effectLst/>
                <a:latin typeface="맑은 고딕" pitchFamily="50" charset="-127"/>
                <a:ea typeface="맑은 고딕" pitchFamily="50" charset="-127"/>
              </a:rPr>
              <a:t>방식의 변화”에 대해 다음과 같이 서술하시오</a:t>
            </a:r>
            <a:r>
              <a:rPr kumimoji="0" lang="en-US" altLang="ko-KR" sz="2800" spc="-120">
                <a:effectLst/>
                <a:latin typeface="맑은 고딕" pitchFamily="50" charset="-127"/>
                <a:ea typeface="맑은 고딕" pitchFamily="50" charset="-127"/>
              </a:rPr>
              <a:t>. </a:t>
            </a:r>
            <a:endParaRPr kumimoji="0" lang="en-US" altLang="ko-KR" sz="2800" spc="-16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7740415" y="6237312"/>
            <a:ext cx="1152000" cy="3600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예시답안</a:t>
            </a:r>
          </a:p>
        </p:txBody>
      </p:sp>
      <p:grpSp>
        <p:nvGrpSpPr>
          <p:cNvPr id="15" name="그룹 14"/>
          <p:cNvGrpSpPr/>
          <p:nvPr/>
        </p:nvGrpSpPr>
        <p:grpSpPr>
          <a:xfrm>
            <a:off x="132656" y="34642"/>
            <a:ext cx="9011345" cy="802070"/>
            <a:chOff x="132656" y="34642"/>
            <a:chExt cx="9011345" cy="802070"/>
          </a:xfrm>
        </p:grpSpPr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656" y="34642"/>
              <a:ext cx="2135087" cy="802070"/>
            </a:xfrm>
            <a:prstGeom prst="rect">
              <a:avLst/>
            </a:prstGeom>
          </p:spPr>
        </p:pic>
        <p:sp>
          <p:nvSpPr>
            <p:cNvPr id="20" name="직사각형 19"/>
            <p:cNvSpPr/>
            <p:nvPr/>
          </p:nvSpPr>
          <p:spPr>
            <a:xfrm>
              <a:off x="2195737" y="395325"/>
              <a:ext cx="6948264" cy="309442"/>
            </a:xfrm>
            <a:prstGeom prst="rect">
              <a:avLst/>
            </a:prstGeom>
            <a:solidFill>
              <a:srgbClr val="7CB3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effectLst/>
              </a:endParaRPr>
            </a:p>
          </p:txBody>
        </p:sp>
        <p:sp>
          <p:nvSpPr>
            <p:cNvPr id="21" name="모서리가 둥근 직사각형 20"/>
            <p:cNvSpPr/>
            <p:nvPr/>
          </p:nvSpPr>
          <p:spPr>
            <a:xfrm>
              <a:off x="8028384" y="344727"/>
              <a:ext cx="828755" cy="36004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smtClean="0">
                  <a:solidFill>
                    <a:schemeClr val="tx1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P. 47</a:t>
              </a:r>
              <a:endParaRPr lang="ko-KR" altLang="en-US" sz="200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1203" y="919943"/>
            <a:ext cx="76014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500" b="1" smtClean="0">
                <a:solidFill>
                  <a:srgbClr val="6600CC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12</a:t>
            </a:r>
            <a:endParaRPr lang="ko-KR" altLang="en-US" sz="3500" b="1">
              <a:solidFill>
                <a:srgbClr val="6600CC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aphicFrame>
        <p:nvGraphicFramePr>
          <p:cNvPr id="18" name="표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1089716"/>
              </p:ext>
            </p:extLst>
          </p:nvPr>
        </p:nvGraphicFramePr>
        <p:xfrm>
          <a:off x="251520" y="2276872"/>
          <a:ext cx="8460606" cy="3816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/>
                <a:gridCol w="6804422"/>
              </a:tblGrid>
              <a:tr h="1656184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700" b="0" smtClean="0">
                          <a:solidFill>
                            <a:schemeClr val="tx1"/>
                          </a:solidFill>
                        </a:rPr>
                        <a:t>과거에는</a:t>
                      </a:r>
                    </a:p>
                  </a:txBody>
                  <a:tcPr marL="36000" marR="36000" marT="46800" marB="468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2000" b="0" kern="1200" spc="-200" baseline="0" smtClean="0">
                          <a:solidFill>
                            <a:srgbClr val="6D6E7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 </a:t>
                      </a:r>
                      <a:endParaRPr lang="ko-KR" altLang="en-US" sz="200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36000" marR="36000" marT="46800" marB="468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0240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700" b="0" smtClean="0">
                          <a:solidFill>
                            <a:schemeClr val="tx1"/>
                          </a:solidFill>
                        </a:rPr>
                        <a:t>현재는</a:t>
                      </a:r>
                    </a:p>
                  </a:txBody>
                  <a:tcPr marL="36000" marR="36000" marT="46800" marB="46800" anchor="ctr"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sz="200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46800" marB="46800" anchor="ctr"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9" name="직사각형 18"/>
          <p:cNvSpPr/>
          <p:nvPr/>
        </p:nvSpPr>
        <p:spPr>
          <a:xfrm>
            <a:off x="2411760" y="2352362"/>
            <a:ext cx="6261395" cy="129266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just"/>
            <a:r>
              <a:rPr lang="ko-KR" altLang="en-US" sz="250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고객이 궁금한 사항이나 도움이 필요한 경우</a:t>
            </a:r>
            <a:r>
              <a:rPr lang="en-US" altLang="ko-KR" sz="250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50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상담원에게 전화를 걸거나 이메일을 통해 문의하였다</a:t>
            </a:r>
            <a:r>
              <a:rPr lang="en-US" altLang="ko-KR" sz="250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endParaRPr lang="ko-KR" altLang="en-US" sz="2500" dirty="0">
              <a:solidFill>
                <a:srgbClr val="C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2446976" y="4005064"/>
            <a:ext cx="6161859" cy="201593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just"/>
            <a:r>
              <a:rPr lang="ko-KR" altLang="en-US" sz="250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간단하게 문자나 챗봇을 통해 실시간으로 </a:t>
            </a:r>
            <a:r>
              <a:rPr lang="ko-KR" altLang="en-US" sz="250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문의하고 </a:t>
            </a:r>
            <a:r>
              <a:rPr lang="ko-KR" altLang="en-US" sz="250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응답받을 수 있게 되었다</a:t>
            </a:r>
            <a:r>
              <a:rPr lang="en-US" altLang="ko-KR" sz="250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250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또한 고객의 </a:t>
            </a:r>
            <a:r>
              <a:rPr lang="ko-KR" altLang="en-US" sz="250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피드백을 </a:t>
            </a:r>
            <a:r>
              <a:rPr lang="ko-KR" altLang="en-US" sz="250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수집하여 서비스를 개선하고 고객에게 맞춤형 </a:t>
            </a:r>
            <a:r>
              <a:rPr lang="ko-KR" altLang="en-US" sz="250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서비스도 </a:t>
            </a:r>
            <a:r>
              <a:rPr lang="ko-KR" altLang="en-US" sz="250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제공할 수 있다</a:t>
            </a:r>
            <a:r>
              <a:rPr lang="en-US" altLang="ko-KR" sz="250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endParaRPr lang="ko-KR" altLang="en-US" sz="2500" dirty="0">
              <a:solidFill>
                <a:srgbClr val="C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7704" y="2311845"/>
            <a:ext cx="5760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500" smtClean="0">
                <a:effectLst/>
                <a:latin typeface="+mj-ea"/>
                <a:ea typeface="+mj-ea"/>
              </a:rPr>
              <a:t>(1)</a:t>
            </a:r>
            <a:endParaRPr lang="ko-KR" altLang="en-US" sz="2500">
              <a:effectLst/>
              <a:latin typeface="+mj-ea"/>
              <a:ea typeface="+mj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07704" y="4005064"/>
            <a:ext cx="5760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500" smtClean="0">
                <a:effectLst/>
                <a:latin typeface="+mj-ea"/>
                <a:ea typeface="+mj-ea"/>
              </a:rPr>
              <a:t>(2)</a:t>
            </a:r>
            <a:endParaRPr lang="ko-KR" altLang="en-US" sz="2500">
              <a:effectLst/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19747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7" grpId="1"/>
      <p:bldP spid="27" grpId="2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0" y="0"/>
            <a:ext cx="3286116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텍스트 개체 틀 7"/>
          <p:cNvSpPr txBox="1">
            <a:spLocks/>
          </p:cNvSpPr>
          <p:nvPr/>
        </p:nvSpPr>
        <p:spPr>
          <a:xfrm>
            <a:off x="4143372" y="1357298"/>
            <a:ext cx="1357322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414338" marR="0" lvl="0" indent="-414338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4000" b="0" i="0" u="none" strike="noStrike" kern="1200" cap="none" spc="-15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n-cs"/>
              </a:rPr>
              <a:t>1-1</a:t>
            </a:r>
          </a:p>
        </p:txBody>
      </p:sp>
      <p:sp>
        <p:nvSpPr>
          <p:cNvPr id="9" name="텍스트 개체 틀 7"/>
          <p:cNvSpPr txBox="1">
            <a:spLocks/>
          </p:cNvSpPr>
          <p:nvPr/>
        </p:nvSpPr>
        <p:spPr>
          <a:xfrm>
            <a:off x="611560" y="3429000"/>
            <a:ext cx="3312368" cy="1800200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just">
              <a:buClr>
                <a:schemeClr val="accent1"/>
              </a:buClr>
              <a:buNone/>
            </a:pPr>
            <a:endParaRPr kumimoji="0" lang="en-US" altLang="ko-KR" sz="2400" spc="-70">
              <a:solidFill>
                <a:schemeClr val="tx1">
                  <a:lumMod val="75000"/>
                  <a:lumOff val="2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78671" y="849467"/>
            <a:ext cx="5328592" cy="28623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7200" b="1" smtClean="0">
                <a:solidFill>
                  <a:srgbClr val="00B05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단원이 </a:t>
            </a:r>
            <a:endParaRPr lang="en-US" altLang="ko-KR" sz="7200" b="1" smtClean="0">
              <a:solidFill>
                <a:srgbClr val="00B05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7200" b="1" smtClean="0">
                <a:solidFill>
                  <a:srgbClr val="00B05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끝났습니다</a:t>
            </a:r>
            <a:r>
              <a:rPr lang="en-US" altLang="ko-KR" sz="7200" b="1" smtClean="0">
                <a:solidFill>
                  <a:srgbClr val="00B05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7200" b="1">
              <a:solidFill>
                <a:srgbClr val="00B05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60" y="3281856"/>
            <a:ext cx="3286116" cy="2739432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="" xmlns:a16="http://schemas.microsoft.com/office/drawing/2014/main" id="{445673C7-8CD9-CD28-3875-F072BC824B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87" y="6152835"/>
            <a:ext cx="1736541" cy="190370"/>
          </a:xfrm>
          <a:prstGeom prst="rect">
            <a:avLst/>
          </a:prstGeom>
        </p:spPr>
      </p:pic>
      <p:sp>
        <p:nvSpPr>
          <p:cNvPr id="11" name="텍스트 개체 틀 11"/>
          <p:cNvSpPr txBox="1">
            <a:spLocks/>
          </p:cNvSpPr>
          <p:nvPr/>
        </p:nvSpPr>
        <p:spPr bwMode="gray">
          <a:xfrm>
            <a:off x="405796" y="764704"/>
            <a:ext cx="2582028" cy="792000"/>
          </a:xfrm>
          <a:prstGeom prst="rect">
            <a:avLst/>
          </a:prstGeom>
        </p:spPr>
        <p:txBody>
          <a:bodyPr vert="horz" wrap="none" lIns="36000" tIns="45720" rIns="36000" bIns="45720" rtlCol="0" anchor="ctr">
            <a:noAutofit/>
          </a:bodyPr>
          <a:lstStyle>
            <a:defPPr>
              <a:defRPr lang="ko-KR"/>
            </a:defPPr>
            <a:lvl1pPr marL="0" algn="ct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indent="-358775" latinLnBrk="0"/>
            <a:r>
              <a:rPr lang="en-US" altLang="ko-KR" sz="12000" b="1" smtClean="0">
                <a:solidFill>
                  <a:schemeClr val="bg1"/>
                </a:solidFill>
              </a:rPr>
              <a:t>Ⅰ</a:t>
            </a:r>
            <a:endParaRPr lang="ko-KR" altLang="en-US" sz="12000" b="1" dirty="0" smtClean="0">
              <a:solidFill>
                <a:schemeClr val="bg1"/>
              </a:solidFill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7849" y="5291888"/>
            <a:ext cx="1170235" cy="14235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20762525">
            <a:off x="6568043" y="5165289"/>
            <a:ext cx="720080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altLang="ko-KR" sz="1400" smtClean="0">
                <a:solidFill>
                  <a:srgbClr val="C00000"/>
                </a:solidFill>
                <a:effectLst/>
                <a:latin typeface="Stencil" panose="040409050D0802020404" pitchFamily="82" charset="0"/>
                <a:ea typeface="바탕" panose="02030600000101010101" pitchFamily="18" charset="-127"/>
              </a:rPr>
              <a:t>Good</a:t>
            </a:r>
          </a:p>
          <a:p>
            <a:pPr algn="ctr">
              <a:lnSpc>
                <a:spcPts val="1000"/>
              </a:lnSpc>
            </a:pPr>
            <a:r>
              <a:rPr lang="en-US" altLang="ko-KR" sz="1400" smtClean="0">
                <a:solidFill>
                  <a:srgbClr val="C00000"/>
                </a:solidFill>
                <a:effectLst/>
                <a:latin typeface="Stencil" panose="040409050D0802020404" pitchFamily="82" charset="0"/>
                <a:ea typeface="바탕" panose="02030600000101010101" pitchFamily="18" charset="-127"/>
              </a:rPr>
              <a:t>Job!</a:t>
            </a:r>
            <a:endParaRPr lang="ko-KR" altLang="en-US" sz="1400">
              <a:solidFill>
                <a:srgbClr val="C00000"/>
              </a:solidFill>
              <a:effectLst/>
              <a:latin typeface="Stencil" panose="040409050D0802020404" pitchFamily="82" charset="0"/>
              <a:ea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1465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15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79512" y="142852"/>
            <a:ext cx="4672950" cy="71508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altLang="ko-KR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1 </a:t>
            </a:r>
            <a:r>
              <a:rPr lang="ko-KR" altLang="en-US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디지털 전환의 이해</a:t>
            </a:r>
            <a:endParaRPr lang="en-US" altLang="ko-KR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" name="텍스트 개체 틀 7"/>
          <p:cNvSpPr txBox="1">
            <a:spLocks/>
          </p:cNvSpPr>
          <p:nvPr/>
        </p:nvSpPr>
        <p:spPr>
          <a:xfrm>
            <a:off x="971600" y="1069642"/>
            <a:ext cx="3563796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284163" indent="-28416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sz="3200" b="1" i="0" u="none" strike="noStrike" kern="1200" cap="none" spc="-15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디지털 전환의 특징</a:t>
            </a:r>
            <a:endParaRPr kumimoji="0" lang="ko-KR" altLang="en-US" sz="3200" b="1" i="0" u="none" strike="noStrike" kern="1200" cap="none" spc="-150" normalizeH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95536" y="1110288"/>
            <a:ext cx="576064" cy="4304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smtClean="0">
                <a:effectLst/>
                <a:latin typeface="+mn-ea"/>
              </a:rPr>
              <a:t>03</a:t>
            </a:r>
            <a:endParaRPr lang="ko-KR" altLang="en-US" sz="2600" b="1">
              <a:effectLst/>
              <a:latin typeface="+mn-ea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683568" y="1833637"/>
            <a:ext cx="7920000" cy="541687"/>
          </a:xfrm>
          <a:prstGeom prst="rect">
            <a:avLst/>
          </a:prstGeom>
        </p:spPr>
        <p:txBody>
          <a:bodyPr wrap="square" lIns="36000" rIns="36000">
            <a:spAutoFit/>
          </a:bodyPr>
          <a:lstStyle/>
          <a:p>
            <a:pPr algn="just">
              <a:lnSpc>
                <a:spcPts val="3800"/>
              </a:lnSpc>
            </a:pPr>
            <a:r>
              <a:rPr lang="ko-KR" altLang="en-US" sz="3000" b="1" spc="-100" smtClean="0">
                <a:solidFill>
                  <a:srgbClr val="7030A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업무 자동화</a:t>
            </a:r>
            <a:endParaRPr lang="en-US" altLang="ko-KR" sz="3000" b="1" spc="-100" smtClean="0">
              <a:solidFill>
                <a:srgbClr val="7030A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250640" y="1916832"/>
            <a:ext cx="360000" cy="360000"/>
          </a:xfrm>
          <a:prstGeom prst="ellipse">
            <a:avLst/>
          </a:prstGeom>
          <a:solidFill>
            <a:srgbClr val="7030A0"/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smtClean="0">
                <a:effectLst/>
              </a:rPr>
              <a:t>2</a:t>
            </a:r>
            <a:endParaRPr lang="ko-KR" altLang="en-US" sz="2400" b="1">
              <a:effectLst/>
            </a:endParaRPr>
          </a:p>
        </p:txBody>
      </p:sp>
      <p:sp>
        <p:nvSpPr>
          <p:cNvPr id="13" name="텍스트 개체 틀 7"/>
          <p:cNvSpPr txBox="1">
            <a:spLocks/>
          </p:cNvSpPr>
          <p:nvPr/>
        </p:nvSpPr>
        <p:spPr>
          <a:xfrm>
            <a:off x="337294" y="2511561"/>
            <a:ext cx="4738762" cy="2734082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디지털 기술 활용해 단순하고 반복적인 많은 업무를 자동화</a:t>
            </a:r>
            <a:endParaRPr kumimoji="0" lang="en-US" altLang="ko-KR" sz="2800" spc="-130" smtClean="0">
              <a:effectLst/>
              <a:latin typeface="맑은 고딕" pitchFamily="50" charset="-127"/>
              <a:ea typeface="맑은 고딕" pitchFamily="50" charset="-127"/>
            </a:endParaRPr>
          </a:p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en-US" altLang="ko-KR" sz="2800" spc="-130" smtClean="0">
                <a:effectLst/>
                <a:latin typeface="맑은 고딕" pitchFamily="50" charset="-127"/>
                <a:ea typeface="맑은 고딕" pitchFamily="50" charset="-127"/>
              </a:rPr>
              <a:t>(</a:t>
            </a: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이를 통해</a:t>
            </a:r>
            <a:r>
              <a:rPr kumimoji="0" lang="en-US" altLang="ko-KR" sz="2800" spc="-130" smtClean="0">
                <a:effectLst/>
                <a:latin typeface="맑은 고딕" pitchFamily="50" charset="-127"/>
                <a:ea typeface="맑은 고딕" pitchFamily="50" charset="-127"/>
              </a:rPr>
              <a:t>)</a:t>
            </a: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인간의 실수를 줄이고 노동력 절감 및</a:t>
            </a:r>
            <a:r>
              <a:rPr kumimoji="0" lang="en-US" altLang="ko-KR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업무 생산성과 효율성 증대 </a:t>
            </a:r>
            <a:endParaRPr kumimoji="0" lang="en-US" altLang="ko-KR" sz="2800" spc="-130" smtClean="0">
              <a:solidFill>
                <a:schemeClr val="accent1">
                  <a:lumMod val="7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1" y="2621668"/>
            <a:ext cx="3838599" cy="260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62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15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79512" y="142852"/>
            <a:ext cx="4672950" cy="71508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altLang="ko-KR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1 </a:t>
            </a:r>
            <a:r>
              <a:rPr lang="ko-KR" altLang="en-US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디지털 전환의 이해</a:t>
            </a:r>
            <a:endParaRPr lang="en-US" altLang="ko-KR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" name="텍스트 개체 틀 7"/>
          <p:cNvSpPr txBox="1">
            <a:spLocks/>
          </p:cNvSpPr>
          <p:nvPr/>
        </p:nvSpPr>
        <p:spPr>
          <a:xfrm>
            <a:off x="971600" y="1069642"/>
            <a:ext cx="3563796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284163" indent="-28416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sz="3200" b="1" i="0" u="none" strike="noStrike" kern="1200" cap="none" spc="-15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디지털 전환의 특징</a:t>
            </a:r>
            <a:endParaRPr kumimoji="0" lang="ko-KR" altLang="en-US" sz="3200" b="1" i="0" u="none" strike="noStrike" kern="1200" cap="none" spc="-150" normalizeH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95536" y="1110288"/>
            <a:ext cx="576064" cy="4304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smtClean="0">
                <a:effectLst/>
                <a:latin typeface="+mn-ea"/>
              </a:rPr>
              <a:t>03</a:t>
            </a:r>
            <a:endParaRPr lang="ko-KR" altLang="en-US" sz="2600" b="1">
              <a:effectLst/>
              <a:latin typeface="+mn-ea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683568" y="1833637"/>
            <a:ext cx="7920000" cy="541687"/>
          </a:xfrm>
          <a:prstGeom prst="rect">
            <a:avLst/>
          </a:prstGeom>
        </p:spPr>
        <p:txBody>
          <a:bodyPr wrap="square" lIns="36000" rIns="36000">
            <a:spAutoFit/>
          </a:bodyPr>
          <a:lstStyle/>
          <a:p>
            <a:pPr algn="just">
              <a:lnSpc>
                <a:spcPts val="3800"/>
              </a:lnSpc>
            </a:pPr>
            <a:r>
              <a:rPr lang="ko-KR" altLang="en-US" sz="3000" b="1" spc="-100" smtClean="0">
                <a:solidFill>
                  <a:srgbClr val="7030A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개인화된 경험 제공 </a:t>
            </a:r>
            <a:endParaRPr lang="en-US" altLang="ko-KR" sz="3000" b="1" spc="-100" smtClean="0">
              <a:solidFill>
                <a:srgbClr val="7030A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250640" y="1916832"/>
            <a:ext cx="360000" cy="360000"/>
          </a:xfrm>
          <a:prstGeom prst="ellipse">
            <a:avLst/>
          </a:prstGeom>
          <a:solidFill>
            <a:srgbClr val="7030A0"/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smtClean="0">
                <a:effectLst/>
              </a:rPr>
              <a:t>3</a:t>
            </a:r>
            <a:endParaRPr lang="ko-KR" altLang="en-US" sz="2400" b="1">
              <a:effectLst/>
            </a:endParaRPr>
          </a:p>
        </p:txBody>
      </p:sp>
      <p:sp>
        <p:nvSpPr>
          <p:cNvPr id="13" name="텍스트 개체 틀 7"/>
          <p:cNvSpPr txBox="1">
            <a:spLocks/>
          </p:cNvSpPr>
          <p:nvPr/>
        </p:nvSpPr>
        <p:spPr>
          <a:xfrm>
            <a:off x="337294" y="2511561"/>
            <a:ext cx="4738762" cy="3247043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디지털 기술을 통해 사용자의 선호도</a:t>
            </a:r>
            <a:r>
              <a:rPr kumimoji="0" lang="en-US" altLang="ko-KR" sz="2800" spc="-130" smtClean="0">
                <a:effectLst/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행동 패턴 등을 분석하여 개인화된 경험 제공</a:t>
            </a:r>
            <a:endParaRPr kumimoji="0" lang="en-US" altLang="ko-KR" sz="2800" spc="-130" smtClean="0">
              <a:effectLst/>
              <a:latin typeface="맑은 고딕" pitchFamily="50" charset="-127"/>
              <a:ea typeface="맑은 고딕" pitchFamily="50" charset="-127"/>
            </a:endParaRPr>
          </a:p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en-US" altLang="ko-KR" sz="2800" spc="-130" smtClean="0">
                <a:effectLst/>
                <a:latin typeface="맑은 고딕" pitchFamily="50" charset="-127"/>
                <a:ea typeface="맑은 고딕" pitchFamily="50" charset="-127"/>
              </a:rPr>
              <a:t>(</a:t>
            </a: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이를 통해</a:t>
            </a:r>
            <a:r>
              <a:rPr kumimoji="0" lang="en-US" altLang="ko-KR" sz="2800" spc="-130" smtClean="0">
                <a:effectLst/>
                <a:latin typeface="맑은 고딕" pitchFamily="50" charset="-127"/>
                <a:ea typeface="맑은 고딕" pitchFamily="50" charset="-127"/>
              </a:rPr>
              <a:t>)</a:t>
            </a: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사용자의 경험 개선 </a:t>
            </a:r>
            <a:r>
              <a:rPr kumimoji="0" lang="en-US" altLang="ko-KR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/ </a:t>
            </a:r>
            <a:r>
              <a:rPr kumimoji="0" lang="ko-KR" altLang="en-US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개인의 요구사항 충족 </a:t>
            </a:r>
            <a:r>
              <a:rPr kumimoji="0" lang="en-US" altLang="ko-KR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/ </a:t>
            </a:r>
            <a:r>
              <a:rPr kumimoji="0" lang="ko-KR" altLang="en-US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제품과 서비스의 만족감 증대 </a:t>
            </a:r>
            <a:endParaRPr kumimoji="0" lang="en-US" altLang="ko-KR" sz="2800" spc="-130" smtClean="0">
              <a:solidFill>
                <a:schemeClr val="accent1">
                  <a:lumMod val="7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1" y="2621668"/>
            <a:ext cx="3768896" cy="246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1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15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79512" y="142852"/>
            <a:ext cx="4672950" cy="71508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altLang="ko-KR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1 </a:t>
            </a:r>
            <a:r>
              <a:rPr lang="ko-KR" altLang="en-US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디지털 전환의 이해</a:t>
            </a:r>
            <a:endParaRPr lang="en-US" altLang="ko-KR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" name="텍스트 개체 틀 7"/>
          <p:cNvSpPr txBox="1">
            <a:spLocks/>
          </p:cNvSpPr>
          <p:nvPr/>
        </p:nvSpPr>
        <p:spPr>
          <a:xfrm>
            <a:off x="971600" y="1069642"/>
            <a:ext cx="3563796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284163" indent="-28416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sz="3200" b="1" i="0" u="none" strike="noStrike" kern="1200" cap="none" spc="-15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디지털 전환의 특징</a:t>
            </a:r>
            <a:endParaRPr kumimoji="0" lang="ko-KR" altLang="en-US" sz="3200" b="1" i="0" u="none" strike="noStrike" kern="1200" cap="none" spc="-150" normalizeH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95536" y="1110288"/>
            <a:ext cx="576064" cy="4304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smtClean="0">
                <a:effectLst/>
                <a:latin typeface="+mn-ea"/>
              </a:rPr>
              <a:t>03</a:t>
            </a:r>
            <a:endParaRPr lang="ko-KR" altLang="en-US" sz="2600" b="1">
              <a:effectLst/>
              <a:latin typeface="+mn-ea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683568" y="1833637"/>
            <a:ext cx="7920000" cy="541687"/>
          </a:xfrm>
          <a:prstGeom prst="rect">
            <a:avLst/>
          </a:prstGeom>
        </p:spPr>
        <p:txBody>
          <a:bodyPr wrap="square" lIns="36000" rIns="36000">
            <a:spAutoFit/>
          </a:bodyPr>
          <a:lstStyle/>
          <a:p>
            <a:pPr algn="just">
              <a:lnSpc>
                <a:spcPts val="3800"/>
              </a:lnSpc>
            </a:pPr>
            <a:r>
              <a:rPr lang="ko-KR" altLang="en-US" sz="3000" b="1" spc="-100" smtClean="0">
                <a:solidFill>
                  <a:srgbClr val="7030A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기존 업무 및 구조 변화</a:t>
            </a:r>
            <a:endParaRPr lang="en-US" altLang="ko-KR" sz="3000" b="1" spc="-100" smtClean="0">
              <a:solidFill>
                <a:srgbClr val="7030A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250640" y="1916832"/>
            <a:ext cx="360000" cy="360000"/>
          </a:xfrm>
          <a:prstGeom prst="ellipse">
            <a:avLst/>
          </a:prstGeom>
          <a:solidFill>
            <a:srgbClr val="7030A0"/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smtClean="0">
                <a:effectLst/>
              </a:rPr>
              <a:t>4</a:t>
            </a:r>
            <a:endParaRPr lang="ko-KR" altLang="en-US" sz="2400" b="1">
              <a:effectLst/>
            </a:endParaRPr>
          </a:p>
        </p:txBody>
      </p:sp>
      <p:sp>
        <p:nvSpPr>
          <p:cNvPr id="13" name="텍스트 개체 틀 7"/>
          <p:cNvSpPr txBox="1">
            <a:spLocks/>
          </p:cNvSpPr>
          <p:nvPr/>
        </p:nvSpPr>
        <p:spPr>
          <a:xfrm>
            <a:off x="337294" y="2511561"/>
            <a:ext cx="4738762" cy="3760004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디지털 기술을 적용하면 조직과 구성원에게 새로운 역할과 책임이 부여됨</a:t>
            </a:r>
            <a:endParaRPr kumimoji="0" lang="en-US" altLang="ko-KR" sz="2800" spc="-130" smtClean="0">
              <a:effectLst/>
              <a:latin typeface="맑은 고딕" pitchFamily="50" charset="-127"/>
              <a:ea typeface="맑은 고딕" pitchFamily="50" charset="-127"/>
            </a:endParaRPr>
          </a:p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en-US" altLang="ko-KR" sz="2800" spc="-130" smtClean="0">
                <a:effectLst/>
                <a:latin typeface="맑은 고딕" pitchFamily="50" charset="-127"/>
                <a:ea typeface="맑은 고딕" pitchFamily="50" charset="-127"/>
              </a:rPr>
              <a:t>(</a:t>
            </a: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이를 통해</a:t>
            </a:r>
            <a:r>
              <a:rPr kumimoji="0" lang="en-US" altLang="ko-KR" sz="2800" spc="-130" smtClean="0">
                <a:effectLst/>
                <a:latin typeface="맑은 고딕" pitchFamily="50" charset="-127"/>
                <a:ea typeface="맑은 고딕" pitchFamily="50" charset="-127"/>
              </a:rPr>
              <a:t>)</a:t>
            </a: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기존의 업무 및 구조의 혁신적 변화 </a:t>
            </a:r>
            <a:r>
              <a:rPr kumimoji="0" lang="en-US" altLang="ko-KR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/ </a:t>
            </a:r>
            <a:r>
              <a:rPr kumimoji="0" lang="ko-KR" altLang="en-US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조직 구조의 유연화 </a:t>
            </a:r>
            <a:r>
              <a:rPr kumimoji="0" lang="en-US" altLang="ko-KR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/ </a:t>
            </a:r>
            <a:r>
              <a:rPr kumimoji="0" lang="ko-KR" altLang="en-US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협업적인 조직 문화 강조 </a:t>
            </a:r>
            <a:endParaRPr kumimoji="0" lang="en-US" altLang="ko-KR" sz="2800" spc="-130" smtClean="0">
              <a:solidFill>
                <a:schemeClr val="accent1">
                  <a:lumMod val="7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2629544"/>
            <a:ext cx="3809285" cy="252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60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16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79512" y="142852"/>
            <a:ext cx="7244291" cy="71508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altLang="ko-KR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2 </a:t>
            </a:r>
            <a:r>
              <a:rPr lang="ko-KR" altLang="en-US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디지털 전환을 가져온 핵심 기술</a:t>
            </a:r>
            <a:endParaRPr lang="en-US" altLang="ko-KR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" name="텍스트 개체 틀 7"/>
          <p:cNvSpPr txBox="1">
            <a:spLocks/>
          </p:cNvSpPr>
          <p:nvPr/>
        </p:nvSpPr>
        <p:spPr>
          <a:xfrm>
            <a:off x="937763" y="2408062"/>
            <a:ext cx="2382383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284163" indent="-28416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sz="3200" b="1" i="0" u="none" strike="noStrike" kern="1200" cap="none" spc="-15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인공지능</a:t>
            </a:r>
            <a:r>
              <a:rPr kumimoji="0" lang="en-US" altLang="ko-KR" sz="3200" b="1" i="0" u="none" strike="noStrike" kern="1200" cap="none" spc="-15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(AI)</a:t>
            </a:r>
            <a:endParaRPr kumimoji="0" lang="ko-KR" altLang="en-US" sz="3200" b="1" i="0" u="none" strike="noStrike" kern="1200" cap="none" spc="-150" normalizeH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61699" y="2448708"/>
            <a:ext cx="576064" cy="4304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smtClean="0">
                <a:effectLst/>
                <a:latin typeface="+mn-ea"/>
              </a:rPr>
              <a:t>01</a:t>
            </a:r>
            <a:endParaRPr lang="ko-KR" altLang="en-US" sz="2600" b="1">
              <a:effectLst/>
              <a:latin typeface="+mn-ea"/>
            </a:endParaRPr>
          </a:p>
        </p:txBody>
      </p:sp>
      <p:sp>
        <p:nvSpPr>
          <p:cNvPr id="13" name="텍스트 개체 틀 7"/>
          <p:cNvSpPr txBox="1">
            <a:spLocks/>
          </p:cNvSpPr>
          <p:nvPr/>
        </p:nvSpPr>
        <p:spPr>
          <a:xfrm>
            <a:off x="382069" y="3068960"/>
            <a:ext cx="5486075" cy="2734082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인간의 인지</a:t>
            </a:r>
            <a:r>
              <a:rPr kumimoji="0" lang="en-US" altLang="ko-KR" sz="2800" spc="-130" smtClean="0">
                <a:effectLst/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학습</a:t>
            </a:r>
            <a:r>
              <a:rPr kumimoji="0" lang="en-US" altLang="ko-KR" sz="2800" spc="-130" smtClean="0">
                <a:effectLst/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추론</a:t>
            </a:r>
            <a:r>
              <a:rPr kumimoji="0" lang="en-US" altLang="ko-KR" sz="2800" spc="-130" smtClean="0">
                <a:effectLst/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지각 능력 등 </a:t>
            </a:r>
            <a:r>
              <a:rPr kumimoji="0" lang="ko-KR" altLang="en-US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인간의 지적 능력을 컴퓨터 시스템을 통해 구현한 기술</a:t>
            </a:r>
            <a:endParaRPr kumimoji="0" lang="en-US" altLang="ko-KR" sz="2800" spc="-130" smtClean="0">
              <a:solidFill>
                <a:schemeClr val="accent1">
                  <a:lumMod val="7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인공지능은 인간처럼 사고하고 학습</a:t>
            </a:r>
            <a:r>
              <a:rPr kumimoji="0" lang="en-US" altLang="ko-KR" sz="2800" spc="-130">
                <a:effectLst/>
                <a:latin typeface="맑은 고딕" pitchFamily="50" charset="-127"/>
                <a:ea typeface="맑은 고딕" pitchFamily="50" charset="-127"/>
              </a:rPr>
              <a:t> · </a:t>
            </a: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판단하며 자율적 행동</a:t>
            </a:r>
            <a:endParaRPr kumimoji="0" lang="en-US" altLang="ko-KR" sz="2800" spc="-130" smtClean="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0199512"/>
              </p:ext>
            </p:extLst>
          </p:nvPr>
        </p:nvGraphicFramePr>
        <p:xfrm>
          <a:off x="305983" y="1055008"/>
          <a:ext cx="8551158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5193"/>
                <a:gridCol w="1425193"/>
                <a:gridCol w="1425193"/>
                <a:gridCol w="1425193"/>
                <a:gridCol w="1425193"/>
                <a:gridCol w="1425193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200" smtClean="0">
                          <a:solidFill>
                            <a:schemeClr val="bg1"/>
                          </a:solidFill>
                        </a:rPr>
                        <a:t>인공지능</a:t>
                      </a:r>
                      <a:endParaRPr lang="ko-KR" altLang="en-US" sz="22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빅데이터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블록체인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가상 현실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증강 현실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로봇 공학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사물 인터넷</a:t>
                      </a:r>
                      <a:endParaRPr lang="ko-KR" altLang="en-US" sz="18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클라우드 </a:t>
                      </a:r>
                      <a:endParaRPr lang="en-US" altLang="ko-KR" sz="1700" b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17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컴퓨팅</a:t>
                      </a:r>
                      <a:endParaRPr lang="ko-KR" altLang="en-US" sz="17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메타버스</a:t>
                      </a:r>
                      <a:endParaRPr lang="ko-KR" altLang="en-US" sz="18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드론</a:t>
                      </a:r>
                      <a:endParaRPr lang="ko-KR" altLang="en-US" sz="18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3D</a:t>
                      </a:r>
                      <a:r>
                        <a:rPr lang="ko-KR" altLang="en-US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프린팅</a:t>
                      </a:r>
                      <a:endParaRPr lang="ko-KR" altLang="en-US" sz="18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baseline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웨어러블 </a:t>
                      </a:r>
                      <a:endParaRPr lang="en-US" altLang="ko-KR" sz="1700" b="1" baseline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1700" b="1" baseline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디바이스</a:t>
                      </a:r>
                      <a:r>
                        <a:rPr lang="en-US" altLang="ko-KR" sz="1700" b="1" baseline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                  </a:t>
                      </a:r>
                      <a:endParaRPr lang="ko-KR" altLang="en-US" sz="17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798" y="3794207"/>
            <a:ext cx="3186418" cy="2452043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66116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16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79512" y="142852"/>
            <a:ext cx="7244291" cy="71508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altLang="ko-KR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2 </a:t>
            </a:r>
            <a:r>
              <a:rPr lang="ko-KR" altLang="en-US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디지털 전환을 가져온 핵심 기술</a:t>
            </a:r>
            <a:endParaRPr lang="en-US" altLang="ko-KR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" name="텍스트 개체 틀 7"/>
          <p:cNvSpPr txBox="1">
            <a:spLocks/>
          </p:cNvSpPr>
          <p:nvPr/>
        </p:nvSpPr>
        <p:spPr>
          <a:xfrm>
            <a:off x="937763" y="2408062"/>
            <a:ext cx="1749197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284163" indent="-28416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sz="3200" b="1" i="0" u="none" strike="noStrike" kern="1200" cap="none" spc="-15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빅데이터</a:t>
            </a:r>
            <a:endParaRPr kumimoji="0" lang="ko-KR" altLang="en-US" sz="3200" b="1" i="0" u="none" strike="noStrike" kern="1200" cap="none" spc="-150" normalizeH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61699" y="2448708"/>
            <a:ext cx="576064" cy="4304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smtClean="0">
                <a:effectLst/>
                <a:latin typeface="+mn-ea"/>
              </a:rPr>
              <a:t>02</a:t>
            </a:r>
            <a:endParaRPr lang="ko-KR" altLang="en-US" sz="2600" b="1">
              <a:effectLst/>
              <a:latin typeface="+mn-ea"/>
            </a:endParaRPr>
          </a:p>
        </p:txBody>
      </p:sp>
      <p:sp>
        <p:nvSpPr>
          <p:cNvPr id="13" name="텍스트 개체 틀 7"/>
          <p:cNvSpPr txBox="1">
            <a:spLocks/>
          </p:cNvSpPr>
          <p:nvPr/>
        </p:nvSpPr>
        <p:spPr>
          <a:xfrm>
            <a:off x="382069" y="3068960"/>
            <a:ext cx="5486075" cy="2734082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기존의 응용 소프트웨어로 처리하기 어려운 방대한 규모의 데이터</a:t>
            </a:r>
            <a:endParaRPr kumimoji="0" lang="en-US" altLang="ko-KR" sz="2800" spc="-130" smtClean="0">
              <a:solidFill>
                <a:schemeClr val="accent1">
                  <a:lumMod val="7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빅데이터 기술은 </a:t>
            </a:r>
            <a:r>
              <a:rPr kumimoji="0" lang="ko-KR" altLang="en-US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대량의 정형</a:t>
            </a:r>
            <a:r>
              <a:rPr kumimoji="0" lang="en-US" altLang="ko-KR" sz="2800" spc="-13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 · </a:t>
            </a:r>
            <a:r>
              <a:rPr kumimoji="0" lang="ko-KR" altLang="en-US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비정형 데이터를 생성</a:t>
            </a:r>
            <a:r>
              <a:rPr kumimoji="0" lang="en-US" altLang="ko-KR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수집</a:t>
            </a:r>
            <a:r>
              <a:rPr kumimoji="0" lang="en-US" altLang="ko-KR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분석하여 가치를 추출</a:t>
            </a: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하는 활동 </a:t>
            </a:r>
            <a:endParaRPr kumimoji="0" lang="en-US" altLang="ko-KR" sz="2800" spc="-130" smtClean="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5483986"/>
              </p:ext>
            </p:extLst>
          </p:nvPr>
        </p:nvGraphicFramePr>
        <p:xfrm>
          <a:off x="305983" y="1055008"/>
          <a:ext cx="8551158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5193"/>
                <a:gridCol w="1425193"/>
                <a:gridCol w="1425193"/>
                <a:gridCol w="1425193"/>
                <a:gridCol w="1425193"/>
                <a:gridCol w="1425193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인공지능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200" smtClean="0">
                          <a:solidFill>
                            <a:schemeClr val="bg1"/>
                          </a:solidFill>
                        </a:rPr>
                        <a:t>빅데이터</a:t>
                      </a:r>
                      <a:endParaRPr lang="ko-KR" altLang="en-US" sz="22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블록체인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가상 현실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증강 현실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로봇 공학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사물 인터넷</a:t>
                      </a:r>
                      <a:endParaRPr lang="ko-KR" altLang="en-US" sz="18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클라우드 </a:t>
                      </a:r>
                      <a:endParaRPr lang="en-US" altLang="ko-KR" sz="1700" b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17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컴퓨팅</a:t>
                      </a:r>
                      <a:endParaRPr lang="ko-KR" altLang="en-US" sz="17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메타버스</a:t>
                      </a:r>
                      <a:endParaRPr lang="ko-KR" altLang="en-US" sz="18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드론</a:t>
                      </a:r>
                      <a:endParaRPr lang="ko-KR" altLang="en-US" sz="18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3D</a:t>
                      </a:r>
                      <a:r>
                        <a:rPr lang="ko-KR" altLang="en-US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프린팅</a:t>
                      </a:r>
                      <a:endParaRPr lang="ko-KR" altLang="en-US" sz="18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baseline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웨어러블 </a:t>
                      </a:r>
                      <a:endParaRPr lang="en-US" altLang="ko-KR" sz="1700" b="1" baseline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1700" b="1" baseline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디바이스</a:t>
                      </a:r>
                      <a:r>
                        <a:rPr lang="en-US" altLang="ko-KR" sz="1700" b="1" baseline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                  </a:t>
                      </a:r>
                      <a:endParaRPr lang="ko-KR" altLang="en-US" sz="17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8518" y="4005064"/>
            <a:ext cx="3135970" cy="2160335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613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17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79512" y="142852"/>
            <a:ext cx="7244291" cy="71508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altLang="ko-KR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2 </a:t>
            </a:r>
            <a:r>
              <a:rPr lang="ko-KR" altLang="en-US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디지털 전환을 가져온 핵심 기술</a:t>
            </a:r>
            <a:endParaRPr lang="en-US" altLang="ko-KR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" name="텍스트 개체 틀 7"/>
          <p:cNvSpPr txBox="1">
            <a:spLocks/>
          </p:cNvSpPr>
          <p:nvPr/>
        </p:nvSpPr>
        <p:spPr>
          <a:xfrm>
            <a:off x="937763" y="2408062"/>
            <a:ext cx="1749197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284163" indent="-28416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sz="3200" b="1" i="0" u="none" strike="noStrike" kern="1200" cap="none" spc="-15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블록체인</a:t>
            </a:r>
            <a:endParaRPr kumimoji="0" lang="ko-KR" altLang="en-US" sz="3200" b="1" i="0" u="none" strike="noStrike" kern="1200" cap="none" spc="-150" normalizeH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61699" y="2448708"/>
            <a:ext cx="576064" cy="4304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smtClean="0">
                <a:effectLst/>
                <a:latin typeface="+mn-ea"/>
              </a:rPr>
              <a:t>03</a:t>
            </a:r>
            <a:endParaRPr lang="ko-KR" altLang="en-US" sz="2600" b="1">
              <a:effectLst/>
              <a:latin typeface="+mn-ea"/>
            </a:endParaRPr>
          </a:p>
        </p:txBody>
      </p:sp>
      <p:sp>
        <p:nvSpPr>
          <p:cNvPr id="13" name="텍스트 개체 틀 7"/>
          <p:cNvSpPr txBox="1">
            <a:spLocks/>
          </p:cNvSpPr>
          <p:nvPr/>
        </p:nvSpPr>
        <p:spPr>
          <a:xfrm>
            <a:off x="382069" y="3068960"/>
            <a:ext cx="5486075" cy="3247043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일정 시간의 거래 내역이 담긴 </a:t>
            </a:r>
            <a:r>
              <a:rPr kumimoji="0" lang="en-US" altLang="ko-KR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‘</a:t>
            </a:r>
            <a:r>
              <a:rPr kumimoji="0" lang="ko-KR" altLang="en-US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블록</a:t>
            </a:r>
            <a:r>
              <a:rPr kumimoji="0" lang="en-US" altLang="ko-KR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’</a:t>
            </a:r>
            <a:r>
              <a:rPr kumimoji="0" lang="ko-KR" altLang="en-US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을 체인 형태로 연결하고 여러 컴퓨터에 데이터를 복제 및 저장</a:t>
            </a:r>
            <a:endParaRPr kumimoji="0" lang="en-US" altLang="ko-KR" sz="2800" spc="-130">
              <a:solidFill>
                <a:schemeClr val="accent1">
                  <a:lumMod val="7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여러 컴퓨터가 기록하여 검증하는 방식으로 </a:t>
            </a:r>
            <a:r>
              <a:rPr kumimoji="0" lang="ko-KR" altLang="en-US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해킹 및 데이터 위</a:t>
            </a:r>
            <a:r>
              <a:rPr kumimoji="0" lang="en-US" altLang="ko-KR" sz="2800" spc="-13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 · </a:t>
            </a:r>
            <a:r>
              <a:rPr kumimoji="0" lang="ko-KR" altLang="en-US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변조 방지 </a:t>
            </a:r>
            <a:endParaRPr kumimoji="0" lang="en-US" altLang="ko-KR" sz="2800" spc="-130" smtClean="0">
              <a:solidFill>
                <a:schemeClr val="accent1">
                  <a:lumMod val="7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4672289"/>
              </p:ext>
            </p:extLst>
          </p:nvPr>
        </p:nvGraphicFramePr>
        <p:xfrm>
          <a:off x="305983" y="1055008"/>
          <a:ext cx="8551158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5193"/>
                <a:gridCol w="1425193"/>
                <a:gridCol w="1425193"/>
                <a:gridCol w="1425193"/>
                <a:gridCol w="1425193"/>
                <a:gridCol w="1425193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인공지능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빅데이터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200" smtClean="0">
                          <a:solidFill>
                            <a:schemeClr val="bg1"/>
                          </a:solidFill>
                        </a:rPr>
                        <a:t>블록체인</a:t>
                      </a:r>
                      <a:endParaRPr lang="ko-KR" altLang="en-US" sz="22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가상 현실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증강 현실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로봇 공학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사물 인터넷</a:t>
                      </a:r>
                      <a:endParaRPr lang="ko-KR" altLang="en-US" sz="18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클라우드 </a:t>
                      </a:r>
                      <a:endParaRPr lang="en-US" altLang="ko-KR" sz="1700" b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17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컴퓨팅</a:t>
                      </a:r>
                      <a:endParaRPr lang="ko-KR" altLang="en-US" sz="17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메타버스</a:t>
                      </a:r>
                      <a:endParaRPr lang="ko-KR" altLang="en-US" sz="18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드론</a:t>
                      </a:r>
                      <a:endParaRPr lang="ko-KR" altLang="en-US" sz="18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3D</a:t>
                      </a:r>
                      <a:r>
                        <a:rPr lang="ko-KR" altLang="en-US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프린팅</a:t>
                      </a:r>
                      <a:endParaRPr lang="ko-KR" altLang="en-US" sz="18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baseline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웨어러블 </a:t>
                      </a:r>
                      <a:endParaRPr lang="en-US" altLang="ko-KR" sz="1700" b="1" baseline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1700" b="1" baseline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디바이스</a:t>
                      </a:r>
                      <a:r>
                        <a:rPr lang="en-US" altLang="ko-KR" sz="1700" b="1" baseline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                  </a:t>
                      </a:r>
                      <a:endParaRPr lang="ko-KR" altLang="en-US" sz="17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600" y="3933056"/>
            <a:ext cx="3173236" cy="2366975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85831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17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79512" y="142852"/>
            <a:ext cx="7244291" cy="71508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altLang="ko-KR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2 </a:t>
            </a:r>
            <a:r>
              <a:rPr lang="ko-KR" altLang="en-US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디지털 전환을 가져온 핵심 기술</a:t>
            </a:r>
            <a:endParaRPr lang="en-US" altLang="ko-KR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" name="텍스트 개체 틀 7"/>
          <p:cNvSpPr txBox="1">
            <a:spLocks/>
          </p:cNvSpPr>
          <p:nvPr/>
        </p:nvSpPr>
        <p:spPr>
          <a:xfrm>
            <a:off x="937763" y="2408062"/>
            <a:ext cx="2635658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284163" indent="-28416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sz="3200" b="1" i="0" u="none" strike="noStrike" kern="1200" cap="none" spc="-15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가상 현실</a:t>
            </a:r>
            <a:r>
              <a:rPr kumimoji="0" lang="en-US" altLang="ko-KR" sz="3200" b="1" i="0" u="none" strike="noStrike" kern="1200" cap="none" spc="-15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(VR)</a:t>
            </a:r>
            <a:endParaRPr kumimoji="0" lang="ko-KR" altLang="en-US" sz="3200" b="1" i="0" u="none" strike="noStrike" kern="1200" cap="none" spc="-150" normalizeH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61699" y="2448708"/>
            <a:ext cx="576064" cy="4304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smtClean="0">
                <a:effectLst/>
                <a:latin typeface="+mn-ea"/>
              </a:rPr>
              <a:t>04</a:t>
            </a:r>
            <a:endParaRPr lang="ko-KR" altLang="en-US" sz="2600" b="1">
              <a:effectLst/>
              <a:latin typeface="+mn-ea"/>
            </a:endParaRPr>
          </a:p>
        </p:txBody>
      </p:sp>
      <p:sp>
        <p:nvSpPr>
          <p:cNvPr id="13" name="텍스트 개체 틀 7"/>
          <p:cNvSpPr txBox="1">
            <a:spLocks/>
          </p:cNvSpPr>
          <p:nvPr/>
        </p:nvSpPr>
        <p:spPr>
          <a:xfrm>
            <a:off x="382069" y="3068960"/>
            <a:ext cx="5270051" cy="3247043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사람이 실제 같은 체험을 할 수 있도록 </a:t>
            </a:r>
            <a:r>
              <a:rPr kumimoji="0" lang="ko-KR" altLang="en-US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컴퓨터 기술로 구현해 낸 가상 환경</a:t>
            </a:r>
            <a:endParaRPr kumimoji="0" lang="en-US" altLang="ko-KR" sz="2800" spc="-130">
              <a:solidFill>
                <a:schemeClr val="accent1">
                  <a:lumMod val="7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현실 세계와 다른 장소</a:t>
            </a:r>
            <a:r>
              <a:rPr kumimoji="0" lang="en-US" altLang="ko-KR" sz="2800" spc="-130" smtClean="0">
                <a:effectLst/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시간</a:t>
            </a:r>
            <a:r>
              <a:rPr kumimoji="0" lang="en-US" altLang="ko-KR" sz="2800" spc="-130" smtClean="0">
                <a:effectLst/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물리 법칙 등을 가지며</a:t>
            </a:r>
            <a:r>
              <a:rPr kumimoji="0" lang="en-US" altLang="ko-KR" sz="2800" spc="-130" smtClean="0">
                <a:effectLst/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다양한 체험을 구현 </a:t>
            </a:r>
            <a:endParaRPr kumimoji="0" lang="en-US" altLang="ko-KR" sz="2800" spc="-130" smtClean="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5250193"/>
              </p:ext>
            </p:extLst>
          </p:nvPr>
        </p:nvGraphicFramePr>
        <p:xfrm>
          <a:off x="305983" y="1055008"/>
          <a:ext cx="8551158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5193"/>
                <a:gridCol w="1425193"/>
                <a:gridCol w="1425193"/>
                <a:gridCol w="1425193"/>
                <a:gridCol w="1425193"/>
                <a:gridCol w="1425193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인공지능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빅데이터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블록체인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200" smtClean="0">
                          <a:solidFill>
                            <a:schemeClr val="bg1"/>
                          </a:solidFill>
                        </a:rPr>
                        <a:t>가상 현실</a:t>
                      </a:r>
                      <a:endParaRPr lang="ko-KR" altLang="en-US" sz="22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증강 현실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로봇 공학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사물 인터넷</a:t>
                      </a:r>
                      <a:endParaRPr lang="ko-KR" altLang="en-US" sz="18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클라우드 </a:t>
                      </a:r>
                      <a:endParaRPr lang="en-US" altLang="ko-KR" sz="1700" b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17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컴퓨팅</a:t>
                      </a:r>
                      <a:endParaRPr lang="ko-KR" altLang="en-US" sz="17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메타버스</a:t>
                      </a:r>
                      <a:endParaRPr lang="ko-KR" altLang="en-US" sz="18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드론</a:t>
                      </a:r>
                      <a:endParaRPr lang="ko-KR" altLang="en-US" sz="18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3D</a:t>
                      </a:r>
                      <a:r>
                        <a:rPr lang="ko-KR" altLang="en-US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프린팅</a:t>
                      </a:r>
                      <a:endParaRPr lang="ko-KR" altLang="en-US" sz="18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baseline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웨어러블 </a:t>
                      </a:r>
                      <a:endParaRPr lang="en-US" altLang="ko-KR" sz="1700" b="1" baseline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1700" b="1" baseline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디바이스</a:t>
                      </a:r>
                      <a:r>
                        <a:rPr lang="en-US" altLang="ko-KR" sz="1700" b="1" baseline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                  </a:t>
                      </a:r>
                      <a:endParaRPr lang="ko-KR" altLang="en-US" sz="17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6803" y="3861048"/>
            <a:ext cx="3383048" cy="2454955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86819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18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79512" y="142852"/>
            <a:ext cx="7244291" cy="71508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altLang="ko-KR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2 </a:t>
            </a:r>
            <a:r>
              <a:rPr lang="ko-KR" altLang="en-US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디지털 전환을 가져온 핵심 기술</a:t>
            </a:r>
            <a:endParaRPr lang="en-US" altLang="ko-KR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" name="텍스트 개체 틀 7"/>
          <p:cNvSpPr txBox="1">
            <a:spLocks/>
          </p:cNvSpPr>
          <p:nvPr/>
        </p:nvSpPr>
        <p:spPr>
          <a:xfrm>
            <a:off x="937763" y="2408062"/>
            <a:ext cx="2648482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284163" indent="-28416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sz="3200" b="1" i="0" u="none" strike="noStrike" kern="1200" cap="none" spc="-15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증강 현실</a:t>
            </a:r>
            <a:r>
              <a:rPr kumimoji="0" lang="en-US" altLang="ko-KR" sz="3200" b="1" i="0" u="none" strike="noStrike" kern="1200" cap="none" spc="-15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(AR)</a:t>
            </a:r>
            <a:endParaRPr kumimoji="0" lang="ko-KR" altLang="en-US" sz="3200" b="1" i="0" u="none" strike="noStrike" kern="1200" cap="none" spc="-150" normalizeH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61699" y="2448708"/>
            <a:ext cx="576064" cy="4304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smtClean="0">
                <a:effectLst/>
                <a:latin typeface="+mn-ea"/>
              </a:rPr>
              <a:t>05</a:t>
            </a:r>
            <a:endParaRPr lang="ko-KR" altLang="en-US" sz="2600" b="1">
              <a:effectLst/>
              <a:latin typeface="+mn-ea"/>
            </a:endParaRPr>
          </a:p>
        </p:txBody>
      </p:sp>
      <p:sp>
        <p:nvSpPr>
          <p:cNvPr id="13" name="텍스트 개체 틀 7"/>
          <p:cNvSpPr txBox="1">
            <a:spLocks/>
          </p:cNvSpPr>
          <p:nvPr/>
        </p:nvSpPr>
        <p:spPr>
          <a:xfrm>
            <a:off x="382069" y="3068960"/>
            <a:ext cx="5486075" cy="3247043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실제 환경 기반 위에 가상의 사물</a:t>
            </a:r>
            <a:r>
              <a:rPr kumimoji="0" lang="en-US" altLang="ko-KR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,</a:t>
            </a:r>
            <a:r>
              <a:rPr kumimoji="0" lang="ko-KR" altLang="en-US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 정보를 합성</a:t>
            </a: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하여 마치 실제인 것처럼 구현하는 컴퓨터 그래픽 기술</a:t>
            </a:r>
            <a:endParaRPr kumimoji="0" lang="en-US" altLang="ko-KR" sz="2800" spc="-130">
              <a:effectLst/>
              <a:latin typeface="맑은 고딕" pitchFamily="50" charset="-127"/>
              <a:ea typeface="맑은 고딕" pitchFamily="50" charset="-127"/>
            </a:endParaRPr>
          </a:p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홀로그램 등을 활용</a:t>
            </a: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하며</a:t>
            </a:r>
            <a:r>
              <a:rPr kumimoji="0" lang="en-US" altLang="ko-KR" sz="2800" spc="-130" smtClean="0">
                <a:effectLst/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이미지에 소리 등의 여러 감각 요소를 더하여 사용자에게 풍부한 경험 제공 </a:t>
            </a:r>
            <a:endParaRPr kumimoji="0" lang="en-US" altLang="ko-KR" sz="2800" spc="-130" smtClean="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8989919"/>
              </p:ext>
            </p:extLst>
          </p:nvPr>
        </p:nvGraphicFramePr>
        <p:xfrm>
          <a:off x="305983" y="1055008"/>
          <a:ext cx="8551158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5193"/>
                <a:gridCol w="1425193"/>
                <a:gridCol w="1425193"/>
                <a:gridCol w="1425193"/>
                <a:gridCol w="1425193"/>
                <a:gridCol w="1425193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인공지능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빅데이터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블록체인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가상 현실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200" smtClean="0">
                          <a:solidFill>
                            <a:schemeClr val="bg1"/>
                          </a:solidFill>
                        </a:rPr>
                        <a:t>증강 현실</a:t>
                      </a:r>
                      <a:endParaRPr lang="ko-KR" altLang="en-US" sz="22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로봇 공학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사물 인터넷</a:t>
                      </a:r>
                      <a:endParaRPr lang="ko-KR" altLang="en-US" sz="18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클라우드 </a:t>
                      </a:r>
                      <a:endParaRPr lang="en-US" altLang="ko-KR" sz="1700" b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17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컴퓨팅</a:t>
                      </a:r>
                      <a:endParaRPr lang="ko-KR" altLang="en-US" sz="17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메타버스</a:t>
                      </a:r>
                      <a:endParaRPr lang="ko-KR" altLang="en-US" sz="18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드론</a:t>
                      </a:r>
                      <a:endParaRPr lang="ko-KR" altLang="en-US" sz="18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3D</a:t>
                      </a:r>
                      <a:r>
                        <a:rPr lang="ko-KR" altLang="en-US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프린팅</a:t>
                      </a:r>
                      <a:endParaRPr lang="ko-KR" altLang="en-US" sz="18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baseline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웨어러블 </a:t>
                      </a:r>
                      <a:endParaRPr lang="en-US" altLang="ko-KR" sz="1700" b="1" baseline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1700" b="1" baseline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디바이스</a:t>
                      </a:r>
                      <a:r>
                        <a:rPr lang="en-US" altLang="ko-KR" sz="1700" b="1" baseline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                  </a:t>
                      </a:r>
                      <a:endParaRPr lang="ko-KR" altLang="en-US" sz="17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5132" y="3933056"/>
            <a:ext cx="3387244" cy="2421582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74520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18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79512" y="142852"/>
            <a:ext cx="7244291" cy="71508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altLang="ko-KR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2 </a:t>
            </a:r>
            <a:r>
              <a:rPr lang="ko-KR" altLang="en-US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디지털 전환을 가져온 핵심 기술</a:t>
            </a:r>
            <a:endParaRPr lang="en-US" altLang="ko-KR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" name="텍스트 개체 틀 7"/>
          <p:cNvSpPr txBox="1">
            <a:spLocks/>
          </p:cNvSpPr>
          <p:nvPr/>
        </p:nvSpPr>
        <p:spPr>
          <a:xfrm>
            <a:off x="937763" y="2408062"/>
            <a:ext cx="187423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284163" indent="-28416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sz="3200" b="1" i="0" u="none" strike="noStrike" kern="1200" cap="none" spc="-15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로봇 공학</a:t>
            </a:r>
            <a:endParaRPr kumimoji="0" lang="ko-KR" altLang="en-US" sz="3200" b="1" i="0" u="none" strike="noStrike" kern="1200" cap="none" spc="-150" normalizeH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61699" y="2448708"/>
            <a:ext cx="576064" cy="4304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smtClean="0">
                <a:effectLst/>
                <a:latin typeface="+mn-ea"/>
              </a:rPr>
              <a:t>06</a:t>
            </a:r>
            <a:endParaRPr lang="ko-KR" altLang="en-US" sz="2600" b="1">
              <a:effectLst/>
              <a:latin typeface="+mn-ea"/>
            </a:endParaRPr>
          </a:p>
        </p:txBody>
      </p:sp>
      <p:sp>
        <p:nvSpPr>
          <p:cNvPr id="13" name="텍스트 개체 틀 7"/>
          <p:cNvSpPr txBox="1">
            <a:spLocks/>
          </p:cNvSpPr>
          <p:nvPr/>
        </p:nvSpPr>
        <p:spPr>
          <a:xfrm>
            <a:off x="382069" y="3068960"/>
            <a:ext cx="5486075" cy="3247043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인간을 대체할 도구로서 </a:t>
            </a:r>
            <a:r>
              <a:rPr kumimoji="0" lang="ko-KR" altLang="en-US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로봇의 설계</a:t>
            </a:r>
            <a:r>
              <a:rPr kumimoji="0" lang="en-US" altLang="ko-KR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·</a:t>
            </a:r>
            <a:r>
              <a:rPr kumimoji="0" lang="ko-KR" altLang="en-US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제조</a:t>
            </a:r>
            <a:r>
              <a:rPr kumimoji="0" lang="en-US" altLang="ko-KR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·</a:t>
            </a:r>
            <a:r>
              <a:rPr kumimoji="0" lang="ko-KR" altLang="en-US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응용에 대한 기술 및 연구 분야 </a:t>
            </a:r>
            <a:endParaRPr kumimoji="0" lang="en-US" altLang="ko-KR" sz="2800" spc="-130">
              <a:solidFill>
                <a:schemeClr val="accent1">
                  <a:lumMod val="7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기계</a:t>
            </a:r>
            <a:r>
              <a:rPr kumimoji="0" lang="en-US" altLang="ko-KR" sz="2800" spc="-130" smtClean="0">
                <a:effectLst/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전자</a:t>
            </a:r>
            <a:r>
              <a:rPr kumimoji="0" lang="en-US" altLang="ko-KR" sz="2800" spc="-130" smtClean="0">
                <a:effectLst/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컴퓨터 과학 등 여러 학문과 융합되어 있고 </a:t>
            </a:r>
            <a:r>
              <a:rPr kumimoji="0" lang="ko-KR" altLang="en-US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산업</a:t>
            </a:r>
            <a:r>
              <a:rPr kumimoji="0" lang="en-US" altLang="ko-KR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의료</a:t>
            </a:r>
            <a:r>
              <a:rPr kumimoji="0" lang="en-US" altLang="ko-KR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군사 등에서 인간을 대체 중</a:t>
            </a:r>
            <a:endParaRPr kumimoji="0" lang="en-US" altLang="ko-KR" sz="2800" spc="-130" smtClean="0">
              <a:solidFill>
                <a:schemeClr val="accent1">
                  <a:lumMod val="7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0534858"/>
              </p:ext>
            </p:extLst>
          </p:nvPr>
        </p:nvGraphicFramePr>
        <p:xfrm>
          <a:off x="305983" y="1055008"/>
          <a:ext cx="8551158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5193"/>
                <a:gridCol w="1425193"/>
                <a:gridCol w="1425193"/>
                <a:gridCol w="1425193"/>
                <a:gridCol w="1425193"/>
                <a:gridCol w="1425193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인공지능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빅데이터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블록체인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가상 현실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증강 현실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200" smtClean="0">
                          <a:solidFill>
                            <a:schemeClr val="bg1"/>
                          </a:solidFill>
                        </a:rPr>
                        <a:t>로봇 공학</a:t>
                      </a:r>
                      <a:endParaRPr lang="ko-KR" altLang="en-US" sz="22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사물 인터넷</a:t>
                      </a:r>
                      <a:endParaRPr lang="ko-KR" altLang="en-US" sz="18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클라우드 </a:t>
                      </a:r>
                      <a:endParaRPr lang="en-US" altLang="ko-KR" sz="1700" b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17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컴퓨팅</a:t>
                      </a:r>
                      <a:endParaRPr lang="ko-KR" altLang="en-US" sz="17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메타버스</a:t>
                      </a:r>
                      <a:endParaRPr lang="ko-KR" altLang="en-US" sz="18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드론</a:t>
                      </a:r>
                      <a:endParaRPr lang="ko-KR" altLang="en-US" sz="18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3D</a:t>
                      </a:r>
                      <a:r>
                        <a:rPr lang="ko-KR" altLang="en-US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프린팅</a:t>
                      </a:r>
                      <a:endParaRPr lang="ko-KR" altLang="en-US" sz="18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baseline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웨어러블 </a:t>
                      </a:r>
                      <a:endParaRPr lang="en-US" altLang="ko-KR" sz="1700" b="1" baseline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1700" b="1" baseline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디바이스</a:t>
                      </a:r>
                      <a:r>
                        <a:rPr lang="en-US" altLang="ko-KR" sz="1700" b="1" baseline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                  </a:t>
                      </a:r>
                      <a:endParaRPr lang="ko-KR" altLang="en-US" sz="17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5249" y="3861048"/>
            <a:ext cx="3269239" cy="2402340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40578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hlinkClick r:id="rId2" action="ppaction://hlinksldjump"/>
          </p:cNvPr>
          <p:cNvSpPr txBox="1"/>
          <p:nvPr/>
        </p:nvSpPr>
        <p:spPr>
          <a:xfrm>
            <a:off x="2952440" y="2467035"/>
            <a:ext cx="5580000" cy="900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 anchorCtr="0">
            <a:noAutofit/>
          </a:bodyPr>
          <a:lstStyle/>
          <a:p>
            <a:r>
              <a:rPr lang="ko-KR" altLang="en-US" sz="3200" b="1" smtClean="0">
                <a:effectLst/>
                <a:latin typeface="+mn-ea"/>
                <a:ea typeface="+mn-ea"/>
              </a:rPr>
              <a:t>디지털 전환의 이해</a:t>
            </a:r>
            <a:endParaRPr lang="ko-KR" altLang="en-US" sz="3200" b="1">
              <a:effectLst/>
              <a:latin typeface="+mn-ea"/>
              <a:ea typeface="+mn-e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9553" y="2467035"/>
            <a:ext cx="2340000" cy="900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 anchorCtr="0">
            <a:noAutofit/>
          </a:bodyPr>
          <a:lstStyle/>
          <a:p>
            <a:pPr algn="ctr"/>
            <a:r>
              <a:rPr lang="ko-KR" altLang="en-US" sz="3200" b="1" smtClean="0">
                <a:solidFill>
                  <a:schemeClr val="accent1">
                    <a:lumMod val="75000"/>
                  </a:schemeClr>
                </a:solidFill>
                <a:effectLst/>
                <a:latin typeface="+mn-ea"/>
              </a:rPr>
              <a:t>중단원 </a:t>
            </a:r>
            <a:r>
              <a:rPr lang="en-US" altLang="ko-KR" sz="3200" b="1" smtClean="0">
                <a:solidFill>
                  <a:schemeClr val="accent1">
                    <a:lumMod val="75000"/>
                  </a:schemeClr>
                </a:solidFill>
                <a:effectLst/>
                <a:latin typeface="+mn-ea"/>
              </a:rPr>
              <a:t>01</a:t>
            </a:r>
            <a:endParaRPr lang="ko-KR" altLang="en-US" sz="3200" b="1">
              <a:solidFill>
                <a:schemeClr val="accent1">
                  <a:lumMod val="75000"/>
                </a:schemeClr>
              </a:solidFill>
              <a:effectLst/>
              <a:latin typeface="+mn-e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9553" y="3446704"/>
            <a:ext cx="2340000" cy="123127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 anchorCtr="0">
            <a:noAutofit/>
          </a:bodyPr>
          <a:lstStyle/>
          <a:p>
            <a:pPr algn="ctr"/>
            <a:r>
              <a:rPr lang="ko-KR" altLang="en-US" sz="3200" b="1">
                <a:solidFill>
                  <a:schemeClr val="accent1">
                    <a:lumMod val="75000"/>
                  </a:schemeClr>
                </a:solidFill>
                <a:effectLst/>
                <a:latin typeface="+mn-ea"/>
              </a:rPr>
              <a:t>중</a:t>
            </a:r>
            <a:r>
              <a:rPr lang="ko-KR" altLang="en-US" sz="3200" b="1" smtClean="0">
                <a:solidFill>
                  <a:schemeClr val="accent1">
                    <a:lumMod val="75000"/>
                  </a:schemeClr>
                </a:solidFill>
                <a:effectLst/>
                <a:latin typeface="+mn-ea"/>
              </a:rPr>
              <a:t>단원 </a:t>
            </a:r>
            <a:r>
              <a:rPr lang="en-US" altLang="ko-KR" sz="3200" b="1" smtClean="0">
                <a:solidFill>
                  <a:schemeClr val="accent1">
                    <a:lumMod val="75000"/>
                  </a:schemeClr>
                </a:solidFill>
                <a:effectLst/>
                <a:latin typeface="+mn-ea"/>
              </a:rPr>
              <a:t>02</a:t>
            </a:r>
            <a:endParaRPr lang="ko-KR" altLang="en-US" sz="3200" b="1">
              <a:solidFill>
                <a:schemeClr val="accent1">
                  <a:lumMod val="75000"/>
                </a:schemeClr>
              </a:solidFill>
              <a:effectLst/>
              <a:latin typeface="+mn-ea"/>
            </a:endParaRPr>
          </a:p>
        </p:txBody>
      </p:sp>
      <p:sp>
        <p:nvSpPr>
          <p:cNvPr id="29" name="TextBox 28">
            <a:hlinkClick r:id="rId3" action="ppaction://hlinksldjump"/>
          </p:cNvPr>
          <p:cNvSpPr txBox="1"/>
          <p:nvPr/>
        </p:nvSpPr>
        <p:spPr>
          <a:xfrm>
            <a:off x="2952439" y="3453844"/>
            <a:ext cx="5580000" cy="1260000"/>
          </a:xfrm>
          <a:prstGeom prst="roundRect">
            <a:avLst>
              <a:gd name="adj" fmla="val 13110"/>
            </a:avLst>
          </a:prstGeom>
          <a:noFill/>
          <a:ln>
            <a:solidFill>
              <a:srgbClr val="0070C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r>
              <a:rPr lang="ko-KR" altLang="en-US" sz="3200" b="1">
                <a:effectLst/>
                <a:latin typeface="+mn-ea"/>
              </a:rPr>
              <a:t>디지털 전환을 가져온 </a:t>
            </a:r>
            <a:r>
              <a:rPr lang="ko-KR" altLang="en-US" sz="3200" b="1" smtClean="0">
                <a:effectLst/>
                <a:latin typeface="+mn-ea"/>
              </a:rPr>
              <a:t>핵심 </a:t>
            </a:r>
            <a:r>
              <a:rPr lang="ko-KR" altLang="en-US" sz="3200" b="1">
                <a:effectLst/>
                <a:latin typeface="+mn-ea"/>
              </a:rPr>
              <a:t>기술 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4918941"/>
            <a:ext cx="1296144" cy="51957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1456226"/>
            <a:ext cx="1324019" cy="360040"/>
          </a:xfrm>
          <a:prstGeom prst="rect">
            <a:avLst/>
          </a:prstGeom>
        </p:spPr>
      </p:pic>
      <p:sp>
        <p:nvSpPr>
          <p:cNvPr id="16" name="TextBox 15">
            <a:hlinkClick r:id="rId3" action="ppaction://hlinksldjump"/>
          </p:cNvPr>
          <p:cNvSpPr txBox="1"/>
          <p:nvPr/>
        </p:nvSpPr>
        <p:spPr>
          <a:xfrm>
            <a:off x="2195737" y="1456225"/>
            <a:ext cx="6336703" cy="720000"/>
          </a:xfrm>
          <a:prstGeom prst="roundRect">
            <a:avLst>
              <a:gd name="adj" fmla="val 1311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r>
              <a:rPr lang="ko-KR" altLang="en-US" sz="2500" b="1" smtClean="0">
                <a:latin typeface="+mn-ea"/>
              </a:rPr>
              <a:t>디지털 전환 시대의 스마트 시티 </a:t>
            </a:r>
            <a:endParaRPr lang="en-US" altLang="ko-KR" sz="2500" b="1">
              <a:latin typeface="+mn-ea"/>
            </a:endParaRPr>
          </a:p>
        </p:txBody>
      </p:sp>
      <p:sp>
        <p:nvSpPr>
          <p:cNvPr id="17" name="TextBox 16">
            <a:hlinkClick r:id="rId3" action="ppaction://hlinksldjump"/>
          </p:cNvPr>
          <p:cNvSpPr txBox="1"/>
          <p:nvPr/>
        </p:nvSpPr>
        <p:spPr>
          <a:xfrm>
            <a:off x="2204911" y="5013256"/>
            <a:ext cx="6336703" cy="720000"/>
          </a:xfrm>
          <a:prstGeom prst="roundRect">
            <a:avLst>
              <a:gd name="adj" fmla="val 1311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>
              <a:lnSpc>
                <a:spcPts val="4000"/>
              </a:lnSpc>
              <a:buClr>
                <a:schemeClr val="accent1"/>
              </a:buClr>
            </a:pPr>
            <a:r>
              <a:rPr lang="ko-KR" altLang="en-US" sz="2500" b="1" spc="-140" smtClean="0">
                <a:latin typeface="맑은 고딕" pitchFamily="50" charset="-127"/>
              </a:rPr>
              <a:t>메타버스로 축제 체험해 보기</a:t>
            </a:r>
            <a:endParaRPr lang="en-US" altLang="ko-KR" sz="2500" b="1" spc="-100">
              <a:latin typeface="맑은 고딕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7504" y="142852"/>
            <a:ext cx="374441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800" b="1" smtClean="0">
                <a:solidFill>
                  <a:schemeClr val="bg1"/>
                </a:solidFill>
                <a:effectLst/>
                <a:latin typeface="+mj-ea"/>
                <a:ea typeface="+mj-ea"/>
              </a:rPr>
              <a:t>Ⅰ-1. </a:t>
            </a:r>
            <a:r>
              <a:rPr lang="ko-KR" altLang="en-US" sz="3800" b="1">
                <a:solidFill>
                  <a:schemeClr val="bg1"/>
                </a:solidFill>
                <a:effectLst/>
                <a:latin typeface="+mj-ea"/>
                <a:ea typeface="+mj-ea"/>
              </a:rPr>
              <a:t>목차 </a:t>
            </a:r>
            <a:endParaRPr lang="en-US" altLang="ko-KR" sz="3800" b="1">
              <a:solidFill>
                <a:schemeClr val="bg1"/>
              </a:solidFill>
              <a:effectLst/>
              <a:latin typeface="+mj-ea"/>
              <a:ea typeface="+mj-ea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0352" y="209135"/>
            <a:ext cx="1296144" cy="105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17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19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79512" y="142852"/>
            <a:ext cx="7244291" cy="71508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altLang="ko-KR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2 </a:t>
            </a:r>
            <a:r>
              <a:rPr lang="ko-KR" altLang="en-US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디지털 전환을 가져온 핵심 기술</a:t>
            </a:r>
            <a:endParaRPr lang="en-US" altLang="ko-KR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" name="텍스트 개체 틀 7"/>
          <p:cNvSpPr txBox="1">
            <a:spLocks/>
          </p:cNvSpPr>
          <p:nvPr/>
        </p:nvSpPr>
        <p:spPr>
          <a:xfrm>
            <a:off x="937763" y="2408062"/>
            <a:ext cx="3084499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284163" indent="-28416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sz="3200" b="1" i="0" u="none" strike="noStrike" kern="1200" cap="none" spc="-15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사물 인터넷</a:t>
            </a:r>
            <a:r>
              <a:rPr kumimoji="0" lang="en-US" altLang="ko-KR" sz="3200" b="1" i="0" u="none" strike="noStrike" kern="1200" cap="none" spc="-15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(IoT)</a:t>
            </a:r>
            <a:endParaRPr kumimoji="0" lang="ko-KR" altLang="en-US" sz="3200" b="1" i="0" u="none" strike="noStrike" kern="1200" cap="none" spc="-150" normalizeH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61699" y="2448708"/>
            <a:ext cx="576064" cy="4304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smtClean="0">
                <a:effectLst/>
                <a:latin typeface="+mn-ea"/>
              </a:rPr>
              <a:t>07</a:t>
            </a:r>
            <a:endParaRPr lang="ko-KR" altLang="en-US" sz="2600" b="1">
              <a:effectLst/>
              <a:latin typeface="+mn-ea"/>
            </a:endParaRPr>
          </a:p>
        </p:txBody>
      </p:sp>
      <p:sp>
        <p:nvSpPr>
          <p:cNvPr id="13" name="텍스트 개체 틀 7"/>
          <p:cNvSpPr txBox="1">
            <a:spLocks/>
          </p:cNvSpPr>
          <p:nvPr/>
        </p:nvSpPr>
        <p:spPr>
          <a:xfrm>
            <a:off x="382069" y="3068960"/>
            <a:ext cx="5486075" cy="2734082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모든 사물들이 다양한 방식으로 연결되고 통신이 이루어짐</a:t>
            </a:r>
            <a:endParaRPr kumimoji="0" lang="en-US" altLang="ko-KR" sz="2800" spc="-130" smtClean="0">
              <a:solidFill>
                <a:schemeClr val="accent1">
                  <a:lumMod val="7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사물에 각종 센서와 통신 기능을 내장하여 기존에 제공 못했던 새로운 서비스를 제공 </a:t>
            </a:r>
            <a:endParaRPr kumimoji="0" lang="en-US" altLang="ko-KR" sz="2800" spc="-130" smtClean="0">
              <a:solidFill>
                <a:schemeClr val="accent1">
                  <a:lumMod val="7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9383532"/>
              </p:ext>
            </p:extLst>
          </p:nvPr>
        </p:nvGraphicFramePr>
        <p:xfrm>
          <a:off x="305983" y="1055008"/>
          <a:ext cx="8551158" cy="98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1721"/>
                <a:gridCol w="1440160"/>
                <a:gridCol w="1296144"/>
                <a:gridCol w="1362747"/>
                <a:gridCol w="1425193"/>
                <a:gridCol w="1425193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인공지능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빅데이터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블록체인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가상 현실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증강 현실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로봇 공학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b="1" smtClean="0">
                          <a:solidFill>
                            <a:schemeClr val="bg1"/>
                          </a:solidFill>
                        </a:rPr>
                        <a:t>사물 인터넷</a:t>
                      </a:r>
                      <a:endParaRPr lang="ko-KR" altLang="en-US" sz="20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클라우드 </a:t>
                      </a:r>
                      <a:endParaRPr lang="en-US" altLang="ko-KR" sz="1700" b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17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컴퓨팅</a:t>
                      </a:r>
                      <a:endParaRPr lang="ko-KR" altLang="en-US" sz="17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메타버스</a:t>
                      </a:r>
                      <a:endParaRPr lang="ko-KR" altLang="en-US" sz="18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드론</a:t>
                      </a:r>
                      <a:endParaRPr lang="ko-KR" altLang="en-US" sz="18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3D</a:t>
                      </a:r>
                      <a:r>
                        <a:rPr lang="ko-KR" altLang="en-US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프린팅</a:t>
                      </a:r>
                      <a:endParaRPr lang="ko-KR" altLang="en-US" sz="18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baseline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웨어러블 </a:t>
                      </a:r>
                      <a:endParaRPr lang="en-US" altLang="ko-KR" sz="1700" b="1" baseline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1700" b="1" baseline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디바이스</a:t>
                      </a:r>
                      <a:r>
                        <a:rPr lang="en-US" altLang="ko-KR" sz="1700" b="1" baseline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                  </a:t>
                      </a:r>
                      <a:endParaRPr lang="ko-KR" altLang="en-US" sz="17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5453" y="4005064"/>
            <a:ext cx="3300353" cy="2310939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77974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19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79512" y="142852"/>
            <a:ext cx="7244291" cy="71508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altLang="ko-KR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2 </a:t>
            </a:r>
            <a:r>
              <a:rPr lang="ko-KR" altLang="en-US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디지털 전환을 가져온 핵심 기술</a:t>
            </a:r>
            <a:endParaRPr lang="en-US" altLang="ko-KR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" name="텍스트 개체 틀 7"/>
          <p:cNvSpPr txBox="1">
            <a:spLocks/>
          </p:cNvSpPr>
          <p:nvPr/>
        </p:nvSpPr>
        <p:spPr>
          <a:xfrm>
            <a:off x="937763" y="2408062"/>
            <a:ext cx="3047629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284163" indent="-28416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sz="3200" b="1" i="0" u="none" strike="noStrike" kern="1200" cap="none" spc="-15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클라우드 컴퓨팅</a:t>
            </a:r>
            <a:endParaRPr kumimoji="0" lang="ko-KR" altLang="en-US" sz="3200" b="1" i="0" u="none" strike="noStrike" kern="1200" cap="none" spc="-150" normalizeH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61699" y="2448708"/>
            <a:ext cx="576064" cy="4304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smtClean="0">
                <a:effectLst/>
                <a:latin typeface="+mn-ea"/>
              </a:rPr>
              <a:t>08</a:t>
            </a:r>
            <a:endParaRPr lang="ko-KR" altLang="en-US" sz="2600" b="1">
              <a:effectLst/>
              <a:latin typeface="+mn-ea"/>
            </a:endParaRPr>
          </a:p>
        </p:txBody>
      </p:sp>
      <p:sp>
        <p:nvSpPr>
          <p:cNvPr id="13" name="텍스트 개체 틀 7"/>
          <p:cNvSpPr txBox="1">
            <a:spLocks/>
          </p:cNvSpPr>
          <p:nvPr/>
        </p:nvSpPr>
        <p:spPr>
          <a:xfrm>
            <a:off x="382069" y="3068960"/>
            <a:ext cx="5486075" cy="3247043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서버</a:t>
            </a:r>
            <a:r>
              <a:rPr kumimoji="0" lang="en-US" altLang="ko-KR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데이터 스토리지 등 컴퓨팅 시스템 자원이 필요할 때</a:t>
            </a:r>
            <a:r>
              <a:rPr kumimoji="0" lang="en-US" altLang="ko-KR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인터넷으로 실시간으로 제공받는 기술 </a:t>
            </a:r>
            <a:endParaRPr kumimoji="0" lang="en-US" altLang="ko-KR" sz="2800" spc="-130" smtClean="0">
              <a:solidFill>
                <a:schemeClr val="accent1">
                  <a:lumMod val="7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자원을 직접 소유하지 않고 클라우드에 연결된 컴퓨터들로 처리하며</a:t>
            </a:r>
            <a:r>
              <a:rPr kumimoji="0" lang="en-US" altLang="ko-KR" sz="2800" spc="-130" smtClean="0">
                <a:effectLst/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분산 처리 기술을 사용</a:t>
            </a:r>
            <a:endParaRPr kumimoji="0" lang="en-US" altLang="ko-KR" sz="2800" spc="-130" smtClean="0">
              <a:solidFill>
                <a:schemeClr val="accent1">
                  <a:lumMod val="7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0199177"/>
              </p:ext>
            </p:extLst>
          </p:nvPr>
        </p:nvGraphicFramePr>
        <p:xfrm>
          <a:off x="305983" y="1055008"/>
          <a:ext cx="8551158" cy="1071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5193"/>
                <a:gridCol w="1425193"/>
                <a:gridCol w="1425193"/>
                <a:gridCol w="1425193"/>
                <a:gridCol w="1425193"/>
                <a:gridCol w="1425193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인공지능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빅데이터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블록체인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가상 현실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증강 현실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로봇 공학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사물 인터넷</a:t>
                      </a:r>
                      <a:endParaRPr lang="ko-KR" altLang="en-US" sz="18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b="1" smtClean="0">
                          <a:solidFill>
                            <a:schemeClr val="bg1"/>
                          </a:solidFill>
                        </a:rPr>
                        <a:t>클라우드 </a:t>
                      </a:r>
                      <a:endParaRPr lang="en-US" altLang="ko-KR" sz="2000" b="1" smtClean="0">
                        <a:solidFill>
                          <a:schemeClr val="bg1"/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2000" b="1" smtClean="0">
                          <a:solidFill>
                            <a:schemeClr val="bg1"/>
                          </a:solidFill>
                        </a:rPr>
                        <a:t>컴퓨팅</a:t>
                      </a:r>
                      <a:endParaRPr lang="ko-KR" altLang="en-US" sz="20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메타버스</a:t>
                      </a:r>
                      <a:endParaRPr lang="ko-KR" altLang="en-US" sz="18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드론</a:t>
                      </a:r>
                      <a:endParaRPr lang="ko-KR" altLang="en-US" sz="18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3D</a:t>
                      </a:r>
                      <a:r>
                        <a:rPr lang="ko-KR" altLang="en-US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프린팅</a:t>
                      </a:r>
                      <a:endParaRPr lang="ko-KR" altLang="en-US" sz="18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baseline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웨어러블 </a:t>
                      </a:r>
                      <a:endParaRPr lang="en-US" altLang="ko-KR" sz="1700" b="1" baseline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1700" b="1" baseline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디바이스</a:t>
                      </a:r>
                      <a:r>
                        <a:rPr lang="en-US" altLang="ko-KR" sz="1700" b="1" baseline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                  </a:t>
                      </a:r>
                      <a:endParaRPr lang="ko-KR" altLang="en-US" sz="17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4077072"/>
            <a:ext cx="3212296" cy="2146029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98415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20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79512" y="142852"/>
            <a:ext cx="7244291" cy="71508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altLang="ko-KR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2 </a:t>
            </a:r>
            <a:r>
              <a:rPr lang="ko-KR" altLang="en-US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디지털 전환을 가져온 핵심 기술</a:t>
            </a:r>
            <a:endParaRPr lang="en-US" altLang="ko-KR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" name="텍스트 개체 틀 7"/>
          <p:cNvSpPr txBox="1">
            <a:spLocks/>
          </p:cNvSpPr>
          <p:nvPr/>
        </p:nvSpPr>
        <p:spPr>
          <a:xfrm>
            <a:off x="937763" y="2408062"/>
            <a:ext cx="1749197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284163" indent="-28416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sz="3200" b="1" i="0" u="none" strike="noStrike" kern="1200" cap="none" spc="-15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메타버스</a:t>
            </a:r>
            <a:endParaRPr kumimoji="0" lang="ko-KR" altLang="en-US" sz="3200" b="1" i="0" u="none" strike="noStrike" kern="1200" cap="none" spc="-150" normalizeH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61699" y="2448708"/>
            <a:ext cx="576064" cy="4304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smtClean="0">
                <a:effectLst/>
                <a:latin typeface="+mn-ea"/>
              </a:rPr>
              <a:t>09</a:t>
            </a:r>
            <a:endParaRPr lang="ko-KR" altLang="en-US" sz="2600" b="1">
              <a:effectLst/>
              <a:latin typeface="+mn-ea"/>
            </a:endParaRPr>
          </a:p>
        </p:txBody>
      </p:sp>
      <p:sp>
        <p:nvSpPr>
          <p:cNvPr id="13" name="텍스트 개체 틀 7"/>
          <p:cNvSpPr txBox="1">
            <a:spLocks/>
          </p:cNvSpPr>
          <p:nvPr/>
        </p:nvSpPr>
        <p:spPr>
          <a:xfrm>
            <a:off x="382069" y="3068960"/>
            <a:ext cx="5486075" cy="3247043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현실에서의 상호작용을 </a:t>
            </a:r>
            <a:r>
              <a:rPr kumimoji="0" lang="en-US" altLang="ko-KR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3</a:t>
            </a:r>
            <a:r>
              <a:rPr kumimoji="0" lang="ko-KR" altLang="en-US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차원 가상 세계로 구현한 기술 </a:t>
            </a:r>
            <a:endParaRPr kumimoji="0" lang="en-US" altLang="ko-KR" sz="2800" spc="-130" smtClean="0">
              <a:solidFill>
                <a:schemeClr val="accent1">
                  <a:lumMod val="7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가상 현실이나 증강 현실보다 더 진화한 개념으로 메타버스에서는 </a:t>
            </a:r>
            <a:r>
              <a:rPr kumimoji="0" lang="ko-KR" altLang="en-US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현실 세계와 같이 사회</a:t>
            </a:r>
            <a:r>
              <a:rPr kumimoji="0" lang="en-US" altLang="ko-KR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·</a:t>
            </a:r>
            <a:r>
              <a:rPr kumimoji="0" lang="ko-KR" altLang="en-US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경제</a:t>
            </a:r>
            <a:r>
              <a:rPr kumimoji="0" lang="en-US" altLang="ko-KR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·</a:t>
            </a:r>
            <a:r>
              <a:rPr kumimoji="0" lang="ko-KR" altLang="en-US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문화 활동이 이루어짐</a:t>
            </a:r>
            <a:endParaRPr kumimoji="0" lang="en-US" altLang="ko-KR" sz="2800" spc="-130" smtClean="0">
              <a:solidFill>
                <a:schemeClr val="accent1">
                  <a:lumMod val="7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0752579"/>
              </p:ext>
            </p:extLst>
          </p:nvPr>
        </p:nvGraphicFramePr>
        <p:xfrm>
          <a:off x="305983" y="1055008"/>
          <a:ext cx="8551158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5193"/>
                <a:gridCol w="1425193"/>
                <a:gridCol w="1425193"/>
                <a:gridCol w="1425193"/>
                <a:gridCol w="1425193"/>
                <a:gridCol w="1425193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인공지능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빅데이터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블록체인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가상 현실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증강 현실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로봇 공학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사물 인터넷</a:t>
                      </a:r>
                      <a:endParaRPr lang="ko-KR" altLang="en-US" sz="18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클라우드 </a:t>
                      </a:r>
                      <a:endParaRPr lang="en-US" altLang="ko-KR" sz="1800" b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컴퓨팅</a:t>
                      </a:r>
                      <a:endParaRPr lang="ko-KR" altLang="en-US" sz="18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200" b="1" smtClean="0">
                          <a:solidFill>
                            <a:schemeClr val="bg1"/>
                          </a:solidFill>
                        </a:rPr>
                        <a:t>메타버스</a:t>
                      </a:r>
                      <a:endParaRPr lang="ko-KR" altLang="en-US" sz="22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드론</a:t>
                      </a:r>
                      <a:endParaRPr lang="ko-KR" altLang="en-US" sz="18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3D</a:t>
                      </a:r>
                      <a:r>
                        <a:rPr lang="ko-KR" altLang="en-US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프린팅</a:t>
                      </a:r>
                      <a:endParaRPr lang="ko-KR" altLang="en-US" sz="18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baseline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웨어러블 </a:t>
                      </a:r>
                      <a:endParaRPr lang="en-US" altLang="ko-KR" sz="1700" b="1" baseline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1700" b="1" baseline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디바이스</a:t>
                      </a:r>
                      <a:r>
                        <a:rPr lang="en-US" altLang="ko-KR" sz="1700" b="1" baseline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                  </a:t>
                      </a:r>
                      <a:endParaRPr lang="ko-KR" altLang="en-US" sz="17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0" y="4103554"/>
            <a:ext cx="3308400" cy="2212449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11864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20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79512" y="142852"/>
            <a:ext cx="7244291" cy="71508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altLang="ko-KR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2 </a:t>
            </a:r>
            <a:r>
              <a:rPr lang="ko-KR" altLang="en-US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디지털 전환을 가져온 핵심 기술</a:t>
            </a:r>
            <a:endParaRPr lang="en-US" altLang="ko-KR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" name="텍스트 개체 틀 7"/>
          <p:cNvSpPr txBox="1">
            <a:spLocks/>
          </p:cNvSpPr>
          <p:nvPr/>
        </p:nvSpPr>
        <p:spPr>
          <a:xfrm>
            <a:off x="937763" y="2408062"/>
            <a:ext cx="96693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284163" indent="-28416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sz="3200" b="1" i="0" u="none" strike="noStrike" kern="1200" cap="none" spc="-15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드론</a:t>
            </a:r>
            <a:endParaRPr kumimoji="0" lang="ko-KR" altLang="en-US" sz="3200" b="1" i="0" u="none" strike="noStrike" kern="1200" cap="none" spc="-150" normalizeH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61699" y="2448708"/>
            <a:ext cx="576064" cy="4304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smtClean="0">
                <a:effectLst/>
                <a:latin typeface="+mn-ea"/>
              </a:rPr>
              <a:t>10</a:t>
            </a:r>
            <a:endParaRPr lang="ko-KR" altLang="en-US" sz="2600" b="1">
              <a:effectLst/>
              <a:latin typeface="+mn-ea"/>
            </a:endParaRPr>
          </a:p>
        </p:txBody>
      </p:sp>
      <p:sp>
        <p:nvSpPr>
          <p:cNvPr id="13" name="텍스트 개체 틀 7"/>
          <p:cNvSpPr txBox="1">
            <a:spLocks/>
          </p:cNvSpPr>
          <p:nvPr/>
        </p:nvSpPr>
        <p:spPr>
          <a:xfrm>
            <a:off x="382069" y="3068960"/>
            <a:ext cx="5486075" cy="2734082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조종사가 직접 탑승하지 않고 </a:t>
            </a:r>
            <a:r>
              <a:rPr kumimoji="0" lang="ko-KR" altLang="en-US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무선 조종을 통해 비행이 가능한 무인 항공기 </a:t>
            </a:r>
            <a:endParaRPr kumimoji="0" lang="en-US" altLang="ko-KR" sz="2800" spc="-130" smtClean="0">
              <a:solidFill>
                <a:schemeClr val="accent1">
                  <a:lumMod val="7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군사용 이외에도 무인 택배 서비스 등 다양한 민간 분야에서 활용</a:t>
            </a:r>
            <a:endParaRPr kumimoji="0" lang="en-US" altLang="ko-KR" sz="2800" spc="-130" smtClean="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265211"/>
              </p:ext>
            </p:extLst>
          </p:nvPr>
        </p:nvGraphicFramePr>
        <p:xfrm>
          <a:off x="305983" y="1055008"/>
          <a:ext cx="8551158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5193"/>
                <a:gridCol w="1425193"/>
                <a:gridCol w="1425193"/>
                <a:gridCol w="1425193"/>
                <a:gridCol w="1425193"/>
                <a:gridCol w="1425193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인공지능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빅데이터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블록체인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가상 현실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증강 현실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로봇 공학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사물 인터넷</a:t>
                      </a:r>
                      <a:endParaRPr lang="ko-KR" altLang="en-US" sz="18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클라우드 </a:t>
                      </a:r>
                      <a:endParaRPr lang="en-US" altLang="ko-KR" sz="1800" b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컴퓨팅</a:t>
                      </a:r>
                      <a:endParaRPr lang="ko-KR" altLang="en-US" sz="18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메타버스</a:t>
                      </a:r>
                      <a:endParaRPr lang="ko-KR" altLang="en-US" sz="18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200" b="1" smtClean="0">
                          <a:solidFill>
                            <a:schemeClr val="bg1"/>
                          </a:solidFill>
                        </a:rPr>
                        <a:t>드론</a:t>
                      </a:r>
                      <a:endParaRPr lang="ko-KR" altLang="en-US" sz="22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3D</a:t>
                      </a:r>
                      <a:r>
                        <a:rPr lang="ko-KR" altLang="en-US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프린팅</a:t>
                      </a:r>
                      <a:endParaRPr lang="ko-KR" altLang="en-US" sz="18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baseline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웨어러블 </a:t>
                      </a:r>
                      <a:endParaRPr lang="en-US" altLang="ko-KR" sz="1700" b="1" baseline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1700" b="1" baseline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디바이스</a:t>
                      </a:r>
                      <a:r>
                        <a:rPr lang="en-US" altLang="ko-KR" sz="1700" b="1" baseline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                  </a:t>
                      </a:r>
                      <a:endParaRPr lang="ko-KR" altLang="en-US" sz="17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4073846"/>
            <a:ext cx="3234705" cy="2242157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9382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21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79512" y="142852"/>
            <a:ext cx="7244291" cy="71508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altLang="ko-KR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2 </a:t>
            </a:r>
            <a:r>
              <a:rPr lang="ko-KR" altLang="en-US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디지털 전환을 가져온 핵심 기술</a:t>
            </a:r>
            <a:endParaRPr lang="en-US" altLang="ko-KR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" name="텍스트 개체 틀 7"/>
          <p:cNvSpPr txBox="1">
            <a:spLocks/>
          </p:cNvSpPr>
          <p:nvPr/>
        </p:nvSpPr>
        <p:spPr>
          <a:xfrm>
            <a:off x="937763" y="2408062"/>
            <a:ext cx="186301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284163" indent="-28416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ko-KR" sz="3200" b="1" i="0" u="none" strike="noStrike" kern="1200" cap="none" spc="-15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3D</a:t>
            </a:r>
            <a:r>
              <a:rPr kumimoji="0" lang="ko-KR" altLang="en-US" sz="3200" b="1" i="0" u="none" strike="noStrike" kern="1200" cap="none" spc="-15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프린팅</a:t>
            </a:r>
            <a:endParaRPr kumimoji="0" lang="ko-KR" altLang="en-US" sz="3200" b="1" i="0" u="none" strike="noStrike" kern="1200" cap="none" spc="-150" normalizeH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61699" y="2448708"/>
            <a:ext cx="576064" cy="4304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smtClean="0">
                <a:effectLst/>
                <a:latin typeface="+mn-ea"/>
              </a:rPr>
              <a:t>11</a:t>
            </a:r>
            <a:endParaRPr lang="ko-KR" altLang="en-US" sz="2600" b="1">
              <a:effectLst/>
              <a:latin typeface="+mn-ea"/>
            </a:endParaRPr>
          </a:p>
        </p:txBody>
      </p:sp>
      <p:sp>
        <p:nvSpPr>
          <p:cNvPr id="13" name="텍스트 개체 틀 7"/>
          <p:cNvSpPr txBox="1">
            <a:spLocks/>
          </p:cNvSpPr>
          <p:nvPr/>
        </p:nvSpPr>
        <p:spPr>
          <a:xfrm>
            <a:off x="382069" y="3068960"/>
            <a:ext cx="5486075" cy="2734082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en-US" altLang="ko-KR" sz="2800" spc="-130" smtClean="0">
                <a:effectLst/>
                <a:latin typeface="맑은 고딕" pitchFamily="50" charset="-127"/>
                <a:ea typeface="맑은 고딕" pitchFamily="50" charset="-127"/>
              </a:rPr>
              <a:t>3</a:t>
            </a: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차원 프린터를 통해 </a:t>
            </a:r>
            <a:r>
              <a:rPr kumimoji="0" lang="ko-KR" altLang="en-US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입체적인 사물을 적층 방식으로 인쇄해서 </a:t>
            </a:r>
            <a:r>
              <a:rPr kumimoji="0" lang="en-US" altLang="ko-KR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3</a:t>
            </a:r>
            <a:r>
              <a:rPr kumimoji="0" lang="ko-KR" altLang="en-US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차원으로 된 사물을 제조하는 기술</a:t>
            </a:r>
            <a:endParaRPr kumimoji="0" lang="en-US" altLang="ko-KR" sz="2800" spc="-130" smtClean="0">
              <a:solidFill>
                <a:schemeClr val="accent1">
                  <a:lumMod val="7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의료</a:t>
            </a:r>
            <a:r>
              <a:rPr kumimoji="0" lang="en-US" altLang="ko-KR" sz="2800" spc="-130" smtClean="0">
                <a:effectLst/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생활용품</a:t>
            </a:r>
            <a:r>
              <a:rPr kumimoji="0" lang="en-US" altLang="ko-KR" sz="2800" spc="-130" smtClean="0">
                <a:effectLst/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기계 부품</a:t>
            </a:r>
            <a:r>
              <a:rPr kumimoji="0" lang="en-US" altLang="ko-KR" sz="2800" spc="-130" smtClean="0">
                <a:effectLst/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용접 등 많은 분야에서 활용 </a:t>
            </a:r>
            <a:endParaRPr kumimoji="0" lang="en-US" altLang="ko-KR" sz="2800" spc="-130" smtClean="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51839"/>
              </p:ext>
            </p:extLst>
          </p:nvPr>
        </p:nvGraphicFramePr>
        <p:xfrm>
          <a:off x="305983" y="1055008"/>
          <a:ext cx="8551158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5193"/>
                <a:gridCol w="1425193"/>
                <a:gridCol w="1425193"/>
                <a:gridCol w="1425193"/>
                <a:gridCol w="1425193"/>
                <a:gridCol w="1425193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인공지능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빅데이터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블록체인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가상 현실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증강 현실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로봇 공학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사물 인터넷</a:t>
                      </a:r>
                      <a:endParaRPr lang="ko-KR" altLang="en-US" sz="18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클라우드 </a:t>
                      </a:r>
                      <a:endParaRPr lang="en-US" altLang="ko-KR" sz="1800" b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컴퓨팅</a:t>
                      </a:r>
                      <a:endParaRPr lang="ko-KR" altLang="en-US" sz="18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메타버스</a:t>
                      </a:r>
                      <a:endParaRPr lang="ko-KR" altLang="en-US" sz="18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드론</a:t>
                      </a:r>
                      <a:endParaRPr lang="ko-KR" altLang="en-US" sz="18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200" b="1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3D</a:t>
                      </a:r>
                      <a:r>
                        <a:rPr lang="ko-KR" altLang="en-US" sz="2200" b="1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프린팅</a:t>
                      </a:r>
                      <a:endParaRPr lang="ko-KR" altLang="en-US" sz="2200" b="1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baseline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웨어러블 </a:t>
                      </a:r>
                      <a:endParaRPr lang="en-US" altLang="ko-KR" sz="1700" b="1" baseline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1700" b="1" baseline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디바이스</a:t>
                      </a:r>
                      <a:r>
                        <a:rPr lang="en-US" altLang="ko-KR" sz="1700" b="1" baseline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                  </a:t>
                      </a:r>
                      <a:endParaRPr lang="ko-KR" altLang="en-US" sz="17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476" y="4077072"/>
            <a:ext cx="3236247" cy="2258388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98114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21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79512" y="142852"/>
            <a:ext cx="7244291" cy="71508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altLang="ko-KR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2 </a:t>
            </a:r>
            <a:r>
              <a:rPr lang="ko-KR" altLang="en-US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디지털 전환을 가져온 핵심 기술</a:t>
            </a:r>
            <a:endParaRPr lang="en-US" altLang="ko-KR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" name="텍스트 개체 틀 7"/>
          <p:cNvSpPr txBox="1">
            <a:spLocks/>
          </p:cNvSpPr>
          <p:nvPr/>
        </p:nvSpPr>
        <p:spPr>
          <a:xfrm>
            <a:off x="937763" y="2408062"/>
            <a:ext cx="3438762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284163" indent="-28416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sz="3200" b="1" i="0" u="none" strike="noStrike" kern="1200" cap="none" spc="-15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웨어러블 디바이스</a:t>
            </a:r>
            <a:endParaRPr kumimoji="0" lang="ko-KR" altLang="en-US" sz="3200" b="1" i="0" u="none" strike="noStrike" kern="1200" cap="none" spc="-150" normalizeH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61699" y="2448708"/>
            <a:ext cx="576064" cy="4304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smtClean="0">
                <a:effectLst/>
                <a:latin typeface="+mn-ea"/>
              </a:rPr>
              <a:t>12</a:t>
            </a:r>
            <a:endParaRPr lang="ko-KR" altLang="en-US" sz="2600" b="1">
              <a:effectLst/>
              <a:latin typeface="+mn-ea"/>
            </a:endParaRPr>
          </a:p>
        </p:txBody>
      </p:sp>
      <p:sp>
        <p:nvSpPr>
          <p:cNvPr id="13" name="텍스트 개체 틀 7"/>
          <p:cNvSpPr txBox="1">
            <a:spLocks/>
          </p:cNvSpPr>
          <p:nvPr/>
        </p:nvSpPr>
        <p:spPr>
          <a:xfrm>
            <a:off x="382069" y="3068960"/>
            <a:ext cx="5486075" cy="3247043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신체와 인터넷이 항상 연결된 상태로 몸에 자유롭게 착용</a:t>
            </a: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하고 다닐 수 있는 형태의 전자 기기 </a:t>
            </a:r>
            <a:endParaRPr kumimoji="0" lang="en-US" altLang="ko-KR" sz="2800" spc="-130" smtClean="0">
              <a:effectLst/>
              <a:latin typeface="맑은 고딕" pitchFamily="50" charset="-127"/>
              <a:ea typeface="맑은 고딕" pitchFamily="50" charset="-127"/>
            </a:endParaRPr>
          </a:p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두 손을 자유롭게 하고 다양한 기능을 수행하여 </a:t>
            </a:r>
            <a:r>
              <a:rPr kumimoji="0" lang="ko-KR" altLang="en-US" sz="28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사용자 편의성과 휴대성을 높임</a:t>
            </a:r>
            <a:endParaRPr kumimoji="0" lang="en-US" altLang="ko-KR" sz="2800" spc="-130" smtClean="0">
              <a:solidFill>
                <a:schemeClr val="accent1">
                  <a:lumMod val="7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7349668"/>
              </p:ext>
            </p:extLst>
          </p:nvPr>
        </p:nvGraphicFramePr>
        <p:xfrm>
          <a:off x="305983" y="1055008"/>
          <a:ext cx="8551158" cy="1071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5193"/>
                <a:gridCol w="1425193"/>
                <a:gridCol w="1425193"/>
                <a:gridCol w="1425193"/>
                <a:gridCol w="1425193"/>
                <a:gridCol w="1425193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인공지능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빅데이터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블록체인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가상 현실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증강 현실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로봇 공학</a:t>
                      </a:r>
                      <a:endParaRPr lang="ko-KR" altLang="en-US" sz="1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사물 인터넷</a:t>
                      </a:r>
                      <a:endParaRPr lang="ko-KR" altLang="en-US" sz="18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클라우드 </a:t>
                      </a:r>
                      <a:endParaRPr lang="en-US" altLang="ko-KR" sz="1800" b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컴퓨팅</a:t>
                      </a:r>
                      <a:endParaRPr lang="ko-KR" altLang="en-US" sz="18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메타버스</a:t>
                      </a:r>
                      <a:endParaRPr lang="ko-KR" altLang="en-US" sz="18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드론</a:t>
                      </a:r>
                      <a:endParaRPr lang="ko-KR" altLang="en-US" sz="18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3D</a:t>
                      </a:r>
                      <a:r>
                        <a:rPr lang="ko-KR" altLang="en-US" sz="1800" b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프린팅</a:t>
                      </a:r>
                      <a:endParaRPr lang="ko-KR" altLang="en-US" sz="18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b="1" baseline="0" smtClean="0">
                          <a:solidFill>
                            <a:schemeClr val="bg1"/>
                          </a:solidFill>
                        </a:rPr>
                        <a:t>웨어러블 </a:t>
                      </a:r>
                      <a:endParaRPr lang="en-US" altLang="ko-KR" sz="2000" b="1" baseline="0" smtClean="0">
                        <a:solidFill>
                          <a:schemeClr val="bg1"/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2000" b="1" baseline="0" smtClean="0">
                          <a:solidFill>
                            <a:schemeClr val="bg1"/>
                          </a:solidFill>
                        </a:rPr>
                        <a:t>디바이스</a:t>
                      </a:r>
                      <a:r>
                        <a:rPr lang="en-US" altLang="ko-KR" sz="2000" b="1" baseline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                  </a:t>
                      </a:r>
                      <a:endParaRPr lang="ko-KR" altLang="en-US" sz="2000" b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</a:tr>
            </a:tbl>
          </a:graphicData>
        </a:graphic>
      </p:graphicFrame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3933056"/>
            <a:ext cx="3290234" cy="2479154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53208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모서리가 둥근 직사각형 28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23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텍스트 개체 틀 7"/>
          <p:cNvSpPr txBox="1">
            <a:spLocks/>
          </p:cNvSpPr>
          <p:nvPr/>
        </p:nvSpPr>
        <p:spPr>
          <a:xfrm>
            <a:off x="757138" y="1052736"/>
            <a:ext cx="8246519" cy="546945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000"/>
              </a:lnSpc>
              <a:spcBef>
                <a:spcPts val="0"/>
              </a:spcBef>
              <a:buClr>
                <a:schemeClr val="accent1"/>
              </a:buClr>
              <a:buNone/>
            </a:pPr>
            <a:r>
              <a:rPr kumimoji="0" lang="ko-KR" altLang="en-US" sz="2500" b="1" spc="-140">
                <a:effectLst/>
                <a:latin typeface="맑은 고딕" pitchFamily="50" charset="-127"/>
                <a:ea typeface="맑은 고딕" pitchFamily="50" charset="-127"/>
              </a:rPr>
              <a:t>메타버스 프로그램을 설치하고 가상의 아바타를 만들어 보자</a:t>
            </a:r>
            <a:r>
              <a:rPr kumimoji="0" lang="en-US" altLang="ko-KR" sz="2500" b="1" spc="-140">
                <a:effectLst/>
                <a:latin typeface="맑은 고딕" pitchFamily="50" charset="-127"/>
                <a:ea typeface="맑은 고딕" pitchFamily="50" charset="-127"/>
              </a:rPr>
              <a:t>. </a:t>
            </a:r>
            <a:endParaRPr kumimoji="0" lang="en-US" altLang="ko-KR" sz="2500" b="1" spc="-10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" name="텍스트 개체 틀 7"/>
          <p:cNvSpPr txBox="1">
            <a:spLocks/>
          </p:cNvSpPr>
          <p:nvPr/>
        </p:nvSpPr>
        <p:spPr>
          <a:xfrm>
            <a:off x="1979712" y="231418"/>
            <a:ext cx="5473778" cy="555345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000"/>
              </a:lnSpc>
              <a:spcBef>
                <a:spcPts val="0"/>
              </a:spcBef>
              <a:buClr>
                <a:schemeClr val="accent1"/>
              </a:buClr>
              <a:buNone/>
            </a:pPr>
            <a:r>
              <a:rPr kumimoji="0" lang="ko-KR" altLang="en-US" sz="2800" b="1" spc="-140" smtClean="0">
                <a:effectLst/>
                <a:latin typeface="맑은 고딕" pitchFamily="50" charset="-127"/>
                <a:ea typeface="맑은 고딕" pitchFamily="50" charset="-127"/>
              </a:rPr>
              <a:t>메타버스로 축제 체험하기 </a:t>
            </a:r>
            <a:endParaRPr kumimoji="0" lang="en-US" altLang="ko-KR" sz="2800" b="1" spc="-10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5"/>
            <a:ext cx="1907704" cy="845869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139999"/>
            <a:ext cx="381571" cy="416793"/>
          </a:xfrm>
          <a:prstGeom prst="rect">
            <a:avLst/>
          </a:prstGeom>
        </p:spPr>
      </p:pic>
      <p:sp>
        <p:nvSpPr>
          <p:cNvPr id="14" name="텍스트 개체 틀 7"/>
          <p:cNvSpPr txBox="1">
            <a:spLocks/>
          </p:cNvSpPr>
          <p:nvPr/>
        </p:nvSpPr>
        <p:spPr>
          <a:xfrm>
            <a:off x="107504" y="1726872"/>
            <a:ext cx="4896544" cy="769441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360000" indent="-457200" algn="just">
              <a:spcBef>
                <a:spcPts val="600"/>
              </a:spcBef>
              <a:buClr>
                <a:schemeClr val="tx1"/>
              </a:buClr>
            </a:pPr>
            <a:r>
              <a:rPr kumimoji="0" lang="ko-KR" altLang="en-US" sz="2200" spc="-13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① 스마트폰에서 메타버스 체험 프로그램</a:t>
            </a:r>
            <a:r>
              <a:rPr kumimoji="0" lang="en-US" altLang="ko-KR" sz="2200" spc="-13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kumimoji="0" lang="ko-KR" altLang="en-US" sz="2200" spc="-13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예</a:t>
            </a:r>
            <a:r>
              <a:rPr kumimoji="0" lang="en-US" altLang="ko-KR" sz="2200" spc="-13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: </a:t>
            </a:r>
            <a:r>
              <a:rPr kumimoji="0" lang="ko-KR" altLang="en-US" sz="2200" spc="-13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제페토</a:t>
            </a:r>
            <a:r>
              <a:rPr kumimoji="0" lang="en-US" altLang="ko-KR" sz="2200" spc="-13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 </a:t>
            </a:r>
            <a:r>
              <a:rPr kumimoji="0" lang="ko-KR" altLang="en-US" sz="2200" spc="-13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을 검색하여 다운로드한다</a:t>
            </a:r>
            <a:r>
              <a:rPr kumimoji="0" lang="en-US" altLang="ko-KR" sz="2200" spc="-13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kumimoji="0" lang="en-US" altLang="ko-KR" sz="2200" spc="-130" smtClean="0">
              <a:solidFill>
                <a:schemeClr val="accent1">
                  <a:lumMod val="75000"/>
                </a:schemeClr>
              </a:solidFill>
              <a:effectLst/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6" name="텍스트 개체 틀 7"/>
          <p:cNvSpPr txBox="1">
            <a:spLocks/>
          </p:cNvSpPr>
          <p:nvPr/>
        </p:nvSpPr>
        <p:spPr>
          <a:xfrm>
            <a:off x="5521351" y="1726872"/>
            <a:ext cx="3349035" cy="769441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360000" indent="-457200" algn="just">
              <a:spcBef>
                <a:spcPts val="600"/>
              </a:spcBef>
              <a:buClr>
                <a:schemeClr val="tx1"/>
              </a:buClr>
            </a:pPr>
            <a:r>
              <a:rPr kumimoji="0" lang="ko-KR" altLang="en-US" sz="2200" spc="-13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② 나만의 개성있는 아바타를 만든다</a:t>
            </a:r>
            <a:r>
              <a:rPr kumimoji="0" lang="en-US" altLang="ko-KR" sz="2200" spc="-13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kumimoji="0" lang="en-US" altLang="ko-KR" sz="2200" spc="-130" smtClean="0">
              <a:solidFill>
                <a:schemeClr val="accent1">
                  <a:lumMod val="75000"/>
                </a:schemeClr>
              </a:solidFill>
              <a:effectLst/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897" y="2635777"/>
            <a:ext cx="3559111" cy="398147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184" y="2625987"/>
            <a:ext cx="2300925" cy="395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47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모서리가 둥근 직사각형 28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23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텍스트 개체 틀 7"/>
          <p:cNvSpPr txBox="1">
            <a:spLocks/>
          </p:cNvSpPr>
          <p:nvPr/>
        </p:nvSpPr>
        <p:spPr>
          <a:xfrm>
            <a:off x="1979712" y="231418"/>
            <a:ext cx="5473778" cy="555345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000"/>
              </a:lnSpc>
              <a:spcBef>
                <a:spcPts val="0"/>
              </a:spcBef>
              <a:buClr>
                <a:schemeClr val="accent1"/>
              </a:buClr>
              <a:buNone/>
            </a:pPr>
            <a:r>
              <a:rPr kumimoji="0" lang="ko-KR" altLang="en-US" sz="2800" b="1" spc="-140">
                <a:effectLst/>
                <a:latin typeface="맑은 고딕" pitchFamily="50" charset="-127"/>
                <a:ea typeface="맑은 고딕" pitchFamily="50" charset="-127"/>
              </a:rPr>
              <a:t>메타버스로 축제 체험하기 </a:t>
            </a:r>
            <a:endParaRPr kumimoji="0" lang="en-US" altLang="ko-KR" sz="2800" b="1" spc="-10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5"/>
            <a:ext cx="1907704" cy="845869"/>
          </a:xfrm>
          <a:prstGeom prst="rect">
            <a:avLst/>
          </a:prstGeom>
        </p:spPr>
      </p:pic>
      <p:graphicFrame>
        <p:nvGraphicFramePr>
          <p:cNvPr id="6" name="표 5"/>
          <p:cNvGraphicFramePr>
            <a:graphicFrameLocks noGrp="1"/>
          </p:cNvGraphicFramePr>
          <p:nvPr>
            <p:extLst/>
          </p:nvPr>
        </p:nvGraphicFramePr>
        <p:xfrm>
          <a:off x="5365971" y="3990975"/>
          <a:ext cx="208280" cy="29718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14" name="표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2360379"/>
              </p:ext>
            </p:extLst>
          </p:nvPr>
        </p:nvGraphicFramePr>
        <p:xfrm>
          <a:off x="251520" y="2016768"/>
          <a:ext cx="8460606" cy="3572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168"/>
                <a:gridCol w="6948438"/>
              </a:tblGrid>
              <a:tr h="1340224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600" b="0" smtClean="0">
                          <a:solidFill>
                            <a:schemeClr val="tx1"/>
                          </a:solidFill>
                        </a:rPr>
                        <a:t>주제</a:t>
                      </a:r>
                    </a:p>
                  </a:txBody>
                  <a:tcPr marL="36000" marR="36000" marT="46800" marB="46800" anchor="ctr"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sz="200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36000" marR="36000" marT="46800" marB="46800" anchor="ctr"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32248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600" b="0" smtClean="0">
                          <a:solidFill>
                            <a:schemeClr val="tx1"/>
                          </a:solidFill>
                        </a:rPr>
                        <a:t>활동</a:t>
                      </a:r>
                    </a:p>
                  </a:txBody>
                  <a:tcPr marL="36000" marR="36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2000" b="0" kern="1200" spc="-200" baseline="0" smtClean="0">
                          <a:solidFill>
                            <a:srgbClr val="6D6E7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       </a:t>
                      </a:r>
                      <a:endParaRPr lang="ko-KR" altLang="en-US" sz="200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46800" marB="46800" anchor="ctr"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2" name="그림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124744"/>
            <a:ext cx="365491" cy="432498"/>
          </a:xfrm>
          <a:prstGeom prst="rect">
            <a:avLst/>
          </a:prstGeom>
        </p:spPr>
      </p:pic>
      <p:sp>
        <p:nvSpPr>
          <p:cNvPr id="19" name="텍스트 개체 틀 7"/>
          <p:cNvSpPr txBox="1">
            <a:spLocks/>
          </p:cNvSpPr>
          <p:nvPr/>
        </p:nvSpPr>
        <p:spPr>
          <a:xfrm>
            <a:off x="2051720" y="2066655"/>
            <a:ext cx="6624736" cy="400110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None/>
            </a:pPr>
            <a:r>
              <a:rPr kumimoji="0" lang="ko-KR" altLang="en-US" sz="2000" spc="-14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전통과 현대의 만남</a:t>
            </a:r>
            <a:endParaRPr kumimoji="0" lang="en-US" altLang="ko-KR" sz="2000" spc="-100">
              <a:solidFill>
                <a:schemeClr val="tx1">
                  <a:lumMod val="65000"/>
                  <a:lumOff val="3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880991" y="2602633"/>
            <a:ext cx="6412112" cy="461665"/>
          </a:xfrm>
          <a:prstGeom prst="rect">
            <a:avLst/>
          </a:prstGeom>
        </p:spPr>
        <p:txBody>
          <a:bodyPr wrap="square" lIns="36000" rIns="36000" anchor="t">
            <a:spAutoFit/>
          </a:bodyPr>
          <a:lstStyle/>
          <a:p>
            <a:pPr>
              <a:spcBef>
                <a:spcPts val="0"/>
              </a:spcBef>
            </a:pPr>
            <a:r>
              <a:rPr kumimoji="0" lang="ko-KR" altLang="en-US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가상 콘서트</a:t>
            </a:r>
            <a:endParaRPr kumimoji="0" lang="en-US" altLang="ko-KR" sz="2400" b="1" spc="-260">
              <a:solidFill>
                <a:srgbClr val="C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1872308" y="4008901"/>
            <a:ext cx="6679050" cy="1200329"/>
          </a:xfrm>
          <a:prstGeom prst="rect">
            <a:avLst/>
          </a:prstGeom>
        </p:spPr>
        <p:txBody>
          <a:bodyPr wrap="square" lIns="36000" rIns="36000" anchor="t">
            <a:spAutoFit/>
          </a:bodyPr>
          <a:lstStyle/>
          <a:p>
            <a:pPr algn="just">
              <a:spcBef>
                <a:spcPts val="0"/>
              </a:spcBef>
            </a:pPr>
            <a:r>
              <a:rPr kumimoji="0" lang="ko-KR" altLang="en-US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메타버스 내에서 가상 공연 무대를 마련하고</a:t>
            </a:r>
            <a:r>
              <a:rPr kumimoji="0" lang="en-US" altLang="ko-KR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0" lang="ko-KR" altLang="en-US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친구들이 좋아하는 음악을 직접 연주하거나</a:t>
            </a:r>
            <a:r>
              <a:rPr kumimoji="0" lang="en-US" altLang="ko-KR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DJ </a:t>
            </a:r>
            <a:r>
              <a:rPr kumimoji="0" lang="ko-KR" altLang="en-US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세션을 열어 가상 세계에서 함께 춤을 추는 콘서트를 개최해본다</a:t>
            </a:r>
            <a:endParaRPr kumimoji="0" lang="en-US" altLang="ko-KR" sz="2400" b="1" spc="-260">
              <a:solidFill>
                <a:srgbClr val="C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5" name="모서리가 둥근 직사각형 24"/>
          <p:cNvSpPr/>
          <p:nvPr/>
        </p:nvSpPr>
        <p:spPr>
          <a:xfrm>
            <a:off x="7812360" y="6309320"/>
            <a:ext cx="1191298" cy="395984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예시답</a:t>
            </a:r>
            <a:r>
              <a:rPr kumimoji="0" lang="en-US" altLang="ko-KR" sz="20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endParaRPr kumimoji="0" lang="ko-KR" altLang="en-US" sz="20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704" y="2156107"/>
            <a:ext cx="216000" cy="22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텍스트 개체 틀 7"/>
          <p:cNvSpPr txBox="1">
            <a:spLocks/>
          </p:cNvSpPr>
          <p:nvPr/>
        </p:nvSpPr>
        <p:spPr>
          <a:xfrm>
            <a:off x="757138" y="1052736"/>
            <a:ext cx="8246519" cy="605294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000"/>
              </a:lnSpc>
              <a:spcBef>
                <a:spcPts val="0"/>
              </a:spcBef>
              <a:buClr>
                <a:schemeClr val="accent1"/>
              </a:buClr>
              <a:buNone/>
            </a:pPr>
            <a:r>
              <a:rPr kumimoji="0" lang="ko-KR" altLang="en-US" sz="2500" b="1" spc="-140" smtClean="0">
                <a:effectLst/>
                <a:latin typeface="맑은 고딕" pitchFamily="50" charset="-127"/>
                <a:ea typeface="맑은 고딕" pitchFamily="50" charset="-127"/>
              </a:rPr>
              <a:t>메타버스를 통해 친구들과 축제를 계획해 보자</a:t>
            </a:r>
            <a:r>
              <a:rPr kumimoji="0" lang="en-US" altLang="ko-KR" sz="2500" b="1" spc="-140" smtClean="0">
                <a:effectLst/>
                <a:latin typeface="맑은 고딕" pitchFamily="50" charset="-127"/>
                <a:ea typeface="맑은 고딕" pitchFamily="50" charset="-127"/>
              </a:rPr>
              <a:t>. </a:t>
            </a:r>
            <a:endParaRPr kumimoji="0" lang="en-US" altLang="ko-KR" sz="2500" b="1" spc="-10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704" y="3545712"/>
            <a:ext cx="216000" cy="22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텍스트 개체 틀 7"/>
          <p:cNvSpPr txBox="1">
            <a:spLocks/>
          </p:cNvSpPr>
          <p:nvPr/>
        </p:nvSpPr>
        <p:spPr>
          <a:xfrm>
            <a:off x="2051720" y="3501008"/>
            <a:ext cx="6624736" cy="400110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None/>
            </a:pPr>
            <a:r>
              <a:rPr kumimoji="0" lang="ko-KR" altLang="en-US" sz="2000" spc="-14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전통옷을 입고 </a:t>
            </a:r>
            <a:r>
              <a:rPr kumimoji="0" lang="en-US" altLang="ko-KR" sz="2000" spc="-14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BTS</a:t>
            </a:r>
            <a:r>
              <a:rPr kumimoji="0" lang="ko-KR" altLang="en-US" sz="2000" spc="-14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의 음악에 맞춰 춤을 </a:t>
            </a:r>
            <a:r>
              <a:rPr kumimoji="0" lang="ko-KR" altLang="en-US" sz="2000" spc="-14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춘다</a:t>
            </a:r>
            <a:r>
              <a:rPr kumimoji="0" lang="en-US" altLang="ko-KR" sz="2000" spc="-14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.</a:t>
            </a:r>
            <a:endParaRPr kumimoji="0" lang="en-US" altLang="ko-KR" sz="2000" spc="-100">
              <a:solidFill>
                <a:schemeClr val="tx1">
                  <a:lumMod val="65000"/>
                  <a:lumOff val="3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6782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4" grpId="0"/>
      <p:bldP spid="24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모서리가 둥근 직사각형 28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23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텍스트 개체 틀 7"/>
          <p:cNvSpPr txBox="1">
            <a:spLocks/>
          </p:cNvSpPr>
          <p:nvPr/>
        </p:nvSpPr>
        <p:spPr>
          <a:xfrm>
            <a:off x="1979712" y="231418"/>
            <a:ext cx="5473778" cy="555345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000"/>
              </a:lnSpc>
              <a:spcBef>
                <a:spcPts val="0"/>
              </a:spcBef>
              <a:buClr>
                <a:schemeClr val="accent1"/>
              </a:buClr>
              <a:buNone/>
            </a:pPr>
            <a:r>
              <a:rPr kumimoji="0" lang="ko-KR" altLang="en-US" sz="2800" b="1" spc="-140">
                <a:effectLst/>
                <a:latin typeface="맑은 고딕" pitchFamily="50" charset="-127"/>
                <a:ea typeface="맑은 고딕" pitchFamily="50" charset="-127"/>
              </a:rPr>
              <a:t>메타버스로 축제 체험하기 </a:t>
            </a:r>
            <a:endParaRPr kumimoji="0" lang="en-US" altLang="ko-KR" sz="2800" b="1" spc="-10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5"/>
            <a:ext cx="1907704" cy="84586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189488"/>
            <a:ext cx="396000" cy="439312"/>
          </a:xfrm>
          <a:prstGeom prst="rect">
            <a:avLst/>
          </a:prstGeom>
        </p:spPr>
      </p:pic>
      <p:sp>
        <p:nvSpPr>
          <p:cNvPr id="12" name="텍스트 개체 틀 7"/>
          <p:cNvSpPr txBox="1">
            <a:spLocks/>
          </p:cNvSpPr>
          <p:nvPr/>
        </p:nvSpPr>
        <p:spPr>
          <a:xfrm>
            <a:off x="757139" y="1151746"/>
            <a:ext cx="8100000" cy="477054"/>
          </a:xfrm>
          <a:prstGeom prst="rect">
            <a:avLst/>
          </a:prstGeom>
        </p:spPr>
        <p:txBody>
          <a:bodyPr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None/>
            </a:pPr>
            <a:r>
              <a:rPr kumimoji="0" lang="ko-KR" altLang="en-US" sz="2500" b="1" spc="-140">
                <a:effectLst/>
                <a:latin typeface="맑은 고딕" pitchFamily="50" charset="-127"/>
                <a:ea typeface="맑은 고딕" pitchFamily="50" charset="-127"/>
              </a:rPr>
              <a:t>메타버스를 통해 가상 세계에서 친구들과 축제를 즐겨 보자</a:t>
            </a:r>
            <a:r>
              <a:rPr kumimoji="0" lang="en-US" altLang="ko-KR" sz="2500" b="1" spc="-140">
                <a:effectLst/>
                <a:latin typeface="맑은 고딕" pitchFamily="50" charset="-127"/>
                <a:ea typeface="맑은 고딕" pitchFamily="50" charset="-127"/>
              </a:rPr>
              <a:t>.</a:t>
            </a:r>
            <a:endParaRPr kumimoji="0" lang="en-US" altLang="ko-KR" sz="2500" b="1" spc="-10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852" y="1887373"/>
            <a:ext cx="7419975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97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0" y="0"/>
            <a:ext cx="3286116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텍스트 개체 틀 7"/>
          <p:cNvSpPr txBox="1">
            <a:spLocks/>
          </p:cNvSpPr>
          <p:nvPr/>
        </p:nvSpPr>
        <p:spPr>
          <a:xfrm>
            <a:off x="4143372" y="1357298"/>
            <a:ext cx="1357322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414338" marR="0" lvl="0" indent="-414338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4000" b="0" i="0" u="none" strike="noStrike" kern="1200" cap="none" spc="-15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n-cs"/>
              </a:rPr>
              <a:t>1-1</a:t>
            </a:r>
          </a:p>
        </p:txBody>
      </p:sp>
      <p:sp>
        <p:nvSpPr>
          <p:cNvPr id="9" name="텍스트 개체 틀 7"/>
          <p:cNvSpPr txBox="1">
            <a:spLocks/>
          </p:cNvSpPr>
          <p:nvPr/>
        </p:nvSpPr>
        <p:spPr>
          <a:xfrm>
            <a:off x="611560" y="3429000"/>
            <a:ext cx="3312368" cy="1800200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just">
              <a:buClr>
                <a:schemeClr val="accent1"/>
              </a:buClr>
              <a:buNone/>
            </a:pPr>
            <a:endParaRPr kumimoji="0" lang="en-US" altLang="ko-KR" sz="2400" spc="-70">
              <a:solidFill>
                <a:schemeClr val="tx1">
                  <a:lumMod val="75000"/>
                  <a:lumOff val="2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78671" y="849467"/>
            <a:ext cx="5328592" cy="28623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7200" b="1" smtClean="0">
                <a:solidFill>
                  <a:srgbClr val="00B05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단원이 </a:t>
            </a:r>
            <a:endParaRPr lang="en-US" altLang="ko-KR" sz="7200" b="1" smtClean="0">
              <a:solidFill>
                <a:srgbClr val="00B05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7200" b="1" smtClean="0">
                <a:solidFill>
                  <a:srgbClr val="00B05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끝났습니다</a:t>
            </a:r>
            <a:r>
              <a:rPr lang="en-US" altLang="ko-KR" sz="7200" b="1" smtClean="0">
                <a:solidFill>
                  <a:srgbClr val="00B05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7200" b="1">
              <a:solidFill>
                <a:srgbClr val="00B05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60" y="2489768"/>
            <a:ext cx="3286116" cy="2739432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229200"/>
            <a:ext cx="1445257" cy="139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그림 9">
            <a:extLst>
              <a:ext uri="{FF2B5EF4-FFF2-40B4-BE49-F238E27FC236}">
                <a16:creationId xmlns="" xmlns:a16="http://schemas.microsoft.com/office/drawing/2014/main" id="{445673C7-8CD9-CD28-3875-F072BC824B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87" y="6152835"/>
            <a:ext cx="1736541" cy="190370"/>
          </a:xfrm>
          <a:prstGeom prst="rect">
            <a:avLst/>
          </a:prstGeom>
        </p:spPr>
      </p:pic>
      <p:sp>
        <p:nvSpPr>
          <p:cNvPr id="11" name="텍스트 개체 틀 11"/>
          <p:cNvSpPr txBox="1">
            <a:spLocks/>
          </p:cNvSpPr>
          <p:nvPr/>
        </p:nvSpPr>
        <p:spPr bwMode="gray">
          <a:xfrm>
            <a:off x="405796" y="997458"/>
            <a:ext cx="5760640" cy="792000"/>
          </a:xfrm>
          <a:prstGeom prst="rect">
            <a:avLst/>
          </a:prstGeom>
        </p:spPr>
        <p:txBody>
          <a:bodyPr vert="horz" wrap="none" lIns="36000" tIns="45720" rIns="36000" bIns="45720" rtlCol="0" anchor="ctr">
            <a:noAutofit/>
          </a:bodyPr>
          <a:lstStyle>
            <a:defPPr>
              <a:defRPr lang="ko-KR"/>
            </a:defPPr>
            <a:lvl1pPr marL="0" algn="ct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indent="-358775" algn="l" latinLnBrk="0"/>
            <a:r>
              <a:rPr lang="en-US" altLang="ko-KR" sz="8000" b="1" smtClean="0">
                <a:solidFill>
                  <a:schemeClr val="bg1"/>
                </a:solidFill>
              </a:rPr>
              <a:t>Ⅰ</a:t>
            </a:r>
            <a:r>
              <a:rPr lang="en-US" altLang="ko-KR" sz="6000" b="1" smtClean="0">
                <a:solidFill>
                  <a:schemeClr val="bg1"/>
                </a:solidFill>
              </a:rPr>
              <a:t>-1.</a:t>
            </a:r>
            <a:endParaRPr lang="ko-KR" altLang="en-US" sz="60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58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079687"/>
            <a:ext cx="961228" cy="1021085"/>
          </a:xfrm>
          <a:prstGeom prst="rect">
            <a:avLst/>
          </a:prstGeom>
        </p:spPr>
      </p:pic>
      <p:sp>
        <p:nvSpPr>
          <p:cNvPr id="17" name="직사각형 16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모서리가 둥근 직사각형 19"/>
          <p:cNvSpPr/>
          <p:nvPr/>
        </p:nvSpPr>
        <p:spPr>
          <a:xfrm>
            <a:off x="611560" y="1701208"/>
            <a:ext cx="7920000" cy="3600000"/>
          </a:xfrm>
          <a:prstGeom prst="roundRect">
            <a:avLst>
              <a:gd name="adj" fmla="val 26094"/>
            </a:avLst>
          </a:prstGeom>
          <a:solidFill>
            <a:schemeClr val="accent3">
              <a:lumMod val="20000"/>
              <a:lumOff val="80000"/>
            </a:schemeClr>
          </a:solidFill>
          <a:ln w="12700">
            <a:noFill/>
          </a:ln>
          <a:effectLst/>
        </p:spPr>
        <p:txBody>
          <a:bodyPr wrap="square" lIns="72000" rIns="72000" rtlCol="0" anchor="ctr">
            <a:no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1439863" marR="0" lvl="0" indent="84138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200" b="0" i="0" u="none" strike="noStrike" kern="0" cap="none" spc="-130" normalizeH="0" baseline="0" noProof="0" smtClean="0">
              <a:ln>
                <a:noFill/>
              </a:ln>
              <a:solidFill>
                <a:sysClr val="windowText" lastClr="000000">
                  <a:lumMod val="85000"/>
                  <a:lumOff val="15000"/>
                </a:sysClr>
              </a:solidFill>
              <a:effectLst/>
              <a:uLnTx/>
              <a:uFillTx/>
            </a:endParaRPr>
          </a:p>
        </p:txBody>
      </p:sp>
      <p:sp>
        <p:nvSpPr>
          <p:cNvPr id="24" name="텍스트 개체 틀 42"/>
          <p:cNvSpPr txBox="1">
            <a:spLocks/>
          </p:cNvSpPr>
          <p:nvPr/>
        </p:nvSpPr>
        <p:spPr>
          <a:xfrm>
            <a:off x="791560" y="2348880"/>
            <a:ext cx="7560000" cy="2492990"/>
          </a:xfrm>
          <a:prstGeom prst="rect">
            <a:avLst/>
          </a:prstGeom>
        </p:spPr>
        <p:txBody>
          <a:bodyPr lIns="36000" rIns="36000" anchor="t">
            <a:spAutoFit/>
          </a:bodyPr>
          <a:lstStyle/>
          <a:p>
            <a:pPr marL="358775" indent="-358775">
              <a:lnSpc>
                <a:spcPts val="4200"/>
              </a:lnSpc>
              <a:buFont typeface="Wingdings" panose="05000000000000000000" pitchFamily="2" charset="2"/>
              <a:buChar char="ü"/>
            </a:pPr>
            <a:r>
              <a:rPr lang="ko-KR" altLang="en-US" sz="3200" b="1" spc="-180">
                <a:effectLst/>
                <a:latin typeface="맑은 고딕" pitchFamily="50" charset="-127"/>
                <a:ea typeface="맑은 고딕" pitchFamily="50" charset="-127"/>
              </a:rPr>
              <a:t>디지털 전환의 개념과 특징을 설명할 수 있다</a:t>
            </a:r>
            <a:r>
              <a:rPr lang="en-US" altLang="ko-KR" sz="3200" b="1" spc="-180" smtClean="0">
                <a:effectLst/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marL="358775" indent="-358775">
              <a:lnSpc>
                <a:spcPts val="4200"/>
              </a:lnSpc>
              <a:buFont typeface="Wingdings" panose="05000000000000000000" pitchFamily="2" charset="2"/>
              <a:buChar char="ü"/>
            </a:pPr>
            <a:r>
              <a:rPr lang="ko-KR" altLang="en-US" sz="3200" b="1" spc="-120">
                <a:effectLst/>
                <a:latin typeface="맑은 고딕" pitchFamily="50" charset="-127"/>
                <a:ea typeface="맑은 고딕" pitchFamily="50" charset="-127"/>
              </a:rPr>
              <a:t>디지털 전환을 가져온 핵심 기술에 대해 사례를 들어 설명할 수 있다</a:t>
            </a:r>
            <a:r>
              <a:rPr lang="en-US" altLang="ko-KR" sz="3200" b="1" spc="-120">
                <a:effectLst/>
                <a:latin typeface="맑은 고딕" pitchFamily="50" charset="-127"/>
                <a:ea typeface="맑은 고딕" pitchFamily="50" charset="-127"/>
              </a:rPr>
              <a:t>.</a:t>
            </a:r>
            <a:endParaRPr lang="ko-KR" altLang="en-US" sz="3200" b="1" spc="-22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4" y="169863"/>
            <a:ext cx="38519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800" b="1" smtClean="0">
                <a:solidFill>
                  <a:schemeClr val="bg1"/>
                </a:solidFill>
                <a:effectLst/>
                <a:latin typeface="+mj-ea"/>
                <a:ea typeface="+mj-ea"/>
              </a:rPr>
              <a:t>Ⅰ-1. </a:t>
            </a:r>
            <a:r>
              <a:rPr lang="ko-KR" altLang="en-US" b="1" smtClean="0">
                <a:solidFill>
                  <a:schemeClr val="bg1"/>
                </a:solidFill>
                <a:effectLst/>
                <a:latin typeface="+mj-ea"/>
                <a:ea typeface="+mj-ea"/>
              </a:rPr>
              <a:t>학습 목표 </a:t>
            </a:r>
            <a:endParaRPr lang="en-US" altLang="ko-KR" b="1">
              <a:solidFill>
                <a:schemeClr val="bg1"/>
              </a:solidFill>
              <a:effectLst/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9" name="타원 38"/>
          <p:cNvSpPr/>
          <p:nvPr/>
        </p:nvSpPr>
        <p:spPr>
          <a:xfrm>
            <a:off x="2699792" y="116632"/>
            <a:ext cx="3744416" cy="3598078"/>
          </a:xfrm>
          <a:prstGeom prst="ellipse">
            <a:avLst/>
          </a:prstGeom>
          <a:solidFill>
            <a:srgbClr val="00B050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2463967" y="1942729"/>
            <a:ext cx="4214810" cy="132343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kumimoji="0" lang="ko-KR" altLang="en-US" sz="4000" b="1" smtClean="0">
                <a:solidFill>
                  <a:schemeClr val="bg1"/>
                </a:solidFill>
                <a:effectLst/>
                <a:latin typeface="+mj-ea"/>
                <a:ea typeface="+mj-ea"/>
              </a:rPr>
              <a:t>디지털 전환과</a:t>
            </a:r>
            <a:endParaRPr kumimoji="0" lang="en-US" altLang="ko-KR" sz="4000" b="1" smtClean="0">
              <a:solidFill>
                <a:schemeClr val="bg1"/>
              </a:solidFill>
              <a:effectLst/>
              <a:latin typeface="+mj-ea"/>
              <a:ea typeface="+mj-ea"/>
            </a:endParaRPr>
          </a:p>
          <a:p>
            <a:pPr algn="ctr">
              <a:spcBef>
                <a:spcPts val="0"/>
              </a:spcBef>
              <a:defRPr/>
            </a:pPr>
            <a:r>
              <a:rPr kumimoji="0" lang="ko-KR" altLang="en-US" sz="4000" b="1" smtClean="0">
                <a:solidFill>
                  <a:schemeClr val="bg1"/>
                </a:solidFill>
                <a:effectLst/>
                <a:latin typeface="+mj-ea"/>
                <a:ea typeface="+mj-ea"/>
              </a:rPr>
              <a:t>직업 생활</a:t>
            </a:r>
            <a:endParaRPr kumimoji="0" lang="en-US" altLang="ko-KR" sz="4000" b="1" smtClean="0">
              <a:solidFill>
                <a:schemeClr val="bg1"/>
              </a:solidFill>
              <a:effectLst/>
              <a:latin typeface="+mj-ea"/>
              <a:ea typeface="+mj-ea"/>
            </a:endParaRPr>
          </a:p>
        </p:txBody>
      </p:sp>
      <p:sp>
        <p:nvSpPr>
          <p:cNvPr id="18" name="모서리가 둥근 직사각형 17"/>
          <p:cNvSpPr/>
          <p:nvPr/>
        </p:nvSpPr>
        <p:spPr bwMode="auto">
          <a:xfrm>
            <a:off x="4121372" y="620688"/>
            <a:ext cx="900000" cy="90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6000" b="1" spc="-100" smtClean="0">
                <a:solidFill>
                  <a:schemeClr val="tx1"/>
                </a:solidFill>
                <a:effectLst/>
                <a:latin typeface="+mj-ea"/>
                <a:ea typeface="+mj-ea"/>
              </a:rPr>
              <a:t>Ⅰ</a:t>
            </a:r>
            <a:endParaRPr kumimoji="0" lang="ko-KR" altLang="en-US" sz="6000" b="1" spc="-100">
              <a:solidFill>
                <a:schemeClr val="tx1"/>
              </a:solidFill>
              <a:effectLst/>
              <a:latin typeface="+mj-ea"/>
              <a:ea typeface="+mj-ea"/>
            </a:endParaRPr>
          </a:p>
        </p:txBody>
      </p:sp>
      <p:sp>
        <p:nvSpPr>
          <p:cNvPr id="8" name="텍스트 개체 틀 10"/>
          <p:cNvSpPr txBox="1">
            <a:spLocks/>
          </p:cNvSpPr>
          <p:nvPr/>
        </p:nvSpPr>
        <p:spPr>
          <a:xfrm>
            <a:off x="7991872" y="6237312"/>
            <a:ext cx="1152128" cy="439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342900" indent="-342900" algn="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smtClean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</a:t>
            </a:r>
            <a:r>
              <a:rPr lang="ko-KR" altLang="en-US" smtClean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mtClean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24~33</a:t>
            </a:r>
            <a:endParaRPr lang="ko-KR" altLang="en-US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76936" y="4765942"/>
            <a:ext cx="5117106" cy="1465016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ko-KR" sz="3000" b="1" smtClean="0">
                <a:effectLst/>
                <a:latin typeface="+mn-ea"/>
                <a:ea typeface="+mn-ea"/>
              </a:rPr>
              <a:t>01. </a:t>
            </a:r>
            <a:r>
              <a:rPr lang="ko-KR" altLang="en-US" sz="3000" b="1">
                <a:effectLst/>
                <a:latin typeface="+mn-ea"/>
                <a:ea typeface="+mn-ea"/>
              </a:rPr>
              <a:t>디지털 전환과 우리 </a:t>
            </a:r>
            <a:r>
              <a:rPr lang="ko-KR" altLang="en-US" sz="3000" b="1" smtClean="0">
                <a:effectLst/>
                <a:latin typeface="+mn-ea"/>
                <a:ea typeface="+mn-ea"/>
              </a:rPr>
              <a:t>생활</a:t>
            </a:r>
            <a:endParaRPr lang="en-US" altLang="ko-KR" sz="3000" b="1" smtClean="0">
              <a:effectLst/>
              <a:latin typeface="+mn-ea"/>
              <a:ea typeface="+mn-ea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altLang="ko-KR" sz="3000" b="1" smtClean="0">
                <a:effectLst/>
                <a:latin typeface="+mn-ea"/>
                <a:ea typeface="+mn-ea"/>
              </a:rPr>
              <a:t>02. </a:t>
            </a:r>
            <a:r>
              <a:rPr lang="ko-KR" altLang="en-US" sz="3000" b="1" smtClean="0">
                <a:effectLst/>
                <a:latin typeface="+mn-ea"/>
                <a:ea typeface="+mn-ea"/>
              </a:rPr>
              <a:t>디지털 역량</a:t>
            </a:r>
            <a:endParaRPr lang="en-US" altLang="ko-KR" sz="3000" b="1" smtClean="0">
              <a:effectLst/>
              <a:latin typeface="+mn-ea"/>
              <a:ea typeface="+mn-ea"/>
            </a:endParaRPr>
          </a:p>
        </p:txBody>
      </p:sp>
      <p:sp>
        <p:nvSpPr>
          <p:cNvPr id="12" name="제목 9"/>
          <p:cNvSpPr txBox="1">
            <a:spLocks/>
          </p:cNvSpPr>
          <p:nvPr/>
        </p:nvSpPr>
        <p:spPr>
          <a:xfrm>
            <a:off x="286261" y="3831342"/>
            <a:ext cx="8570222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36000" tIns="45720" rIns="36000" bIns="45720" rtlCol="0" anchor="ctr">
            <a:spAutoFit/>
          </a:bodyPr>
          <a:lstStyle>
            <a:lvl1pPr marL="0" indent="0" algn="just" defTabSz="914400" rtl="0" eaLnBrk="0" fontAlgn="base" latinLnBrk="1" hangingPunct="0">
              <a:spcBef>
                <a:spcPct val="0"/>
              </a:spcBef>
              <a:spcAft>
                <a:spcPts val="600"/>
              </a:spcAft>
              <a:buFont typeface="+mj-lt"/>
              <a:buNone/>
              <a:defRPr lang="ko-KR" altLang="en-US" sz="2800" b="1" kern="1200" dirty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484188" indent="-484188" algn="l"/>
            <a:r>
              <a:rPr lang="en-US" altLang="ko-KR" sz="500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2. </a:t>
            </a:r>
            <a:r>
              <a:rPr lang="ko-KR" altLang="en-US" sz="5000">
                <a:solidFill>
                  <a:srgbClr val="C00000"/>
                </a:solidFill>
                <a:latin typeface="맑은 고딕" panose="020B0503020000020004" pitchFamily="50" charset="-127"/>
              </a:rPr>
              <a:t>디지털 전환과 생활의 변화</a:t>
            </a:r>
            <a:endParaRPr lang="ko-KR" altLang="en-US" sz="5000" dirty="0">
              <a:solidFill>
                <a:srgbClr val="C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="" xmlns:a16="http://schemas.microsoft.com/office/drawing/2014/main" id="{445673C7-8CD9-CD28-3875-F072BC824B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88640"/>
            <a:ext cx="1736541" cy="19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51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107504" y="188640"/>
            <a:ext cx="374441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800" b="1" smtClean="0">
                <a:solidFill>
                  <a:schemeClr val="bg1"/>
                </a:solidFill>
                <a:effectLst/>
                <a:latin typeface="+mj-ea"/>
                <a:ea typeface="+mj-ea"/>
              </a:rPr>
              <a:t>Ⅰ-2. </a:t>
            </a:r>
            <a:r>
              <a:rPr lang="ko-KR" altLang="en-US" sz="3800" b="1">
                <a:solidFill>
                  <a:schemeClr val="bg1"/>
                </a:solidFill>
                <a:effectLst/>
                <a:latin typeface="+mj-ea"/>
                <a:ea typeface="+mj-ea"/>
              </a:rPr>
              <a:t>목차 </a:t>
            </a:r>
            <a:endParaRPr lang="en-US" altLang="ko-KR" sz="3800" b="1">
              <a:solidFill>
                <a:schemeClr val="bg1"/>
              </a:solidFill>
              <a:effectLst/>
              <a:latin typeface="+mj-ea"/>
              <a:ea typeface="+mj-ea"/>
            </a:endParaRPr>
          </a:p>
        </p:txBody>
      </p:sp>
      <p:sp>
        <p:nvSpPr>
          <p:cNvPr id="12" name="TextBox 11">
            <a:hlinkClick r:id="rId2" action="ppaction://hlinksldjump"/>
          </p:cNvPr>
          <p:cNvSpPr txBox="1"/>
          <p:nvPr/>
        </p:nvSpPr>
        <p:spPr>
          <a:xfrm>
            <a:off x="2952440" y="2467035"/>
            <a:ext cx="5580000" cy="900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 anchorCtr="0">
            <a:noAutofit/>
          </a:bodyPr>
          <a:lstStyle/>
          <a:p>
            <a:r>
              <a:rPr lang="ko-KR" altLang="en-US" sz="3200" b="1">
                <a:effectLst/>
                <a:latin typeface="+mn-ea"/>
              </a:rPr>
              <a:t>디지털 전환과 </a:t>
            </a:r>
            <a:r>
              <a:rPr lang="ko-KR" altLang="en-US" sz="3200" b="1" smtClean="0">
                <a:effectLst/>
                <a:latin typeface="+mn-ea"/>
              </a:rPr>
              <a:t>우리 생활</a:t>
            </a:r>
            <a:endParaRPr lang="ko-KR" altLang="en-US" sz="3200" b="1">
              <a:effectLst/>
              <a:latin typeface="+mn-ea"/>
              <a:ea typeface="+mn-e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9553" y="2467035"/>
            <a:ext cx="2340000" cy="900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 anchorCtr="0">
            <a:noAutofit/>
          </a:bodyPr>
          <a:lstStyle/>
          <a:p>
            <a:pPr algn="ctr"/>
            <a:r>
              <a:rPr lang="ko-KR" altLang="en-US" sz="3200" b="1">
                <a:solidFill>
                  <a:schemeClr val="accent1">
                    <a:lumMod val="75000"/>
                  </a:schemeClr>
                </a:solidFill>
                <a:effectLst/>
                <a:latin typeface="+mn-ea"/>
              </a:rPr>
              <a:t>소</a:t>
            </a:r>
            <a:r>
              <a:rPr lang="ko-KR" altLang="en-US" sz="3200" b="1" smtClean="0">
                <a:solidFill>
                  <a:schemeClr val="accent1">
                    <a:lumMod val="75000"/>
                  </a:schemeClr>
                </a:solidFill>
                <a:effectLst/>
                <a:latin typeface="+mn-ea"/>
              </a:rPr>
              <a:t>단원 </a:t>
            </a:r>
            <a:r>
              <a:rPr lang="en-US" altLang="ko-KR" sz="3200" b="1" smtClean="0">
                <a:solidFill>
                  <a:schemeClr val="accent1">
                    <a:lumMod val="75000"/>
                  </a:schemeClr>
                </a:solidFill>
                <a:effectLst/>
                <a:latin typeface="+mn-ea"/>
              </a:rPr>
              <a:t>01</a:t>
            </a:r>
            <a:endParaRPr lang="ko-KR" altLang="en-US" sz="3200" b="1">
              <a:solidFill>
                <a:schemeClr val="accent1">
                  <a:lumMod val="75000"/>
                </a:schemeClr>
              </a:solidFill>
              <a:effectLst/>
              <a:latin typeface="+mn-ea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4653136"/>
            <a:ext cx="1296144" cy="51957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1456226"/>
            <a:ext cx="1324019" cy="360040"/>
          </a:xfrm>
          <a:prstGeom prst="rect">
            <a:avLst/>
          </a:prstGeom>
        </p:spPr>
      </p:pic>
      <p:sp>
        <p:nvSpPr>
          <p:cNvPr id="16" name="TextBox 15">
            <a:hlinkClick r:id="rId5" action="ppaction://hlinksldjump"/>
          </p:cNvPr>
          <p:cNvSpPr txBox="1"/>
          <p:nvPr/>
        </p:nvSpPr>
        <p:spPr>
          <a:xfrm>
            <a:off x="2195737" y="1456225"/>
            <a:ext cx="6336703" cy="720000"/>
          </a:xfrm>
          <a:prstGeom prst="roundRect">
            <a:avLst>
              <a:gd name="adj" fmla="val 1311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r>
              <a:rPr lang="ko-KR" altLang="en-US" sz="2500" b="1" smtClean="0">
                <a:latin typeface="+mn-ea"/>
              </a:rPr>
              <a:t>디지털 전환이 가져온 우리 사회의 변화</a:t>
            </a:r>
            <a:endParaRPr lang="en-US" altLang="ko-KR" sz="2500" b="1">
              <a:latin typeface="+mn-ea"/>
            </a:endParaRPr>
          </a:p>
        </p:txBody>
      </p:sp>
      <p:sp>
        <p:nvSpPr>
          <p:cNvPr id="17" name="TextBox 16">
            <a:hlinkClick r:id="rId5" action="ppaction://hlinksldjump"/>
          </p:cNvPr>
          <p:cNvSpPr txBox="1"/>
          <p:nvPr/>
        </p:nvSpPr>
        <p:spPr>
          <a:xfrm>
            <a:off x="2195736" y="4725144"/>
            <a:ext cx="6336703" cy="1224056"/>
          </a:xfrm>
          <a:prstGeom prst="roundRect">
            <a:avLst>
              <a:gd name="adj" fmla="val 1311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ko-KR" altLang="en-US" sz="2500" b="1" spc="-100" smtClean="0">
                <a:latin typeface="맑은 고딕" pitchFamily="50" charset="-127"/>
              </a:rPr>
              <a:t>내가 상상하는 미래 사회의 모습</a:t>
            </a:r>
            <a:endParaRPr lang="en-US" altLang="ko-KR" sz="2500" b="1" spc="-100" smtClean="0">
              <a:latin typeface="맑은 고딕" pitchFamily="50" charset="-127"/>
            </a:endParaRP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ko-KR" altLang="en-US" sz="2500" b="1" spc="-100" smtClean="0">
                <a:latin typeface="맑은 고딕" pitchFamily="50" charset="-127"/>
              </a:rPr>
              <a:t>나의 디지털 역량 진단하기 </a:t>
            </a:r>
            <a:endParaRPr lang="en-US" altLang="ko-KR" sz="2500" b="1" spc="-100">
              <a:latin typeface="맑은 고딕" pitchFamily="50" charset="-127"/>
            </a:endParaRPr>
          </a:p>
        </p:txBody>
      </p:sp>
      <p:sp>
        <p:nvSpPr>
          <p:cNvPr id="14" name="TextBox 13">
            <a:hlinkClick r:id="rId2" action="ppaction://hlinksldjump"/>
          </p:cNvPr>
          <p:cNvSpPr txBox="1"/>
          <p:nvPr/>
        </p:nvSpPr>
        <p:spPr>
          <a:xfrm>
            <a:off x="2952440" y="3537112"/>
            <a:ext cx="5580000" cy="900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 anchorCtr="0">
            <a:noAutofit/>
          </a:bodyPr>
          <a:lstStyle/>
          <a:p>
            <a:r>
              <a:rPr lang="ko-KR" altLang="en-US" sz="3200" b="1">
                <a:effectLst/>
                <a:latin typeface="+mn-ea"/>
              </a:rPr>
              <a:t>디지털 </a:t>
            </a:r>
            <a:r>
              <a:rPr lang="ko-KR" altLang="en-US" sz="3200" b="1" smtClean="0">
                <a:effectLst/>
                <a:latin typeface="+mn-ea"/>
              </a:rPr>
              <a:t>역량</a:t>
            </a:r>
            <a:endParaRPr lang="ko-KR" altLang="en-US" sz="3200" b="1">
              <a:effectLst/>
              <a:latin typeface="+mn-ea"/>
              <a:ea typeface="+mn-e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9553" y="3537112"/>
            <a:ext cx="2340000" cy="900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 anchorCtr="0">
            <a:noAutofit/>
          </a:bodyPr>
          <a:lstStyle/>
          <a:p>
            <a:pPr algn="ctr"/>
            <a:r>
              <a:rPr lang="ko-KR" altLang="en-US" sz="3200" b="1" smtClean="0">
                <a:solidFill>
                  <a:schemeClr val="accent1">
                    <a:lumMod val="75000"/>
                  </a:schemeClr>
                </a:solidFill>
                <a:effectLst/>
                <a:latin typeface="+mn-ea"/>
              </a:rPr>
              <a:t>소단원 </a:t>
            </a:r>
            <a:r>
              <a:rPr lang="en-US" altLang="ko-KR" sz="3200" b="1" smtClean="0">
                <a:solidFill>
                  <a:schemeClr val="accent1">
                    <a:lumMod val="75000"/>
                  </a:schemeClr>
                </a:solidFill>
                <a:effectLst/>
                <a:latin typeface="+mn-ea"/>
              </a:rPr>
              <a:t>02</a:t>
            </a:r>
            <a:endParaRPr lang="ko-KR" altLang="en-US" sz="3200" b="1">
              <a:solidFill>
                <a:schemeClr val="accent1">
                  <a:lumMod val="75000"/>
                </a:schemeClr>
              </a:solidFill>
              <a:effectLst/>
              <a:latin typeface="+mn-ea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0352" y="209135"/>
            <a:ext cx="1296144" cy="105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46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079687"/>
            <a:ext cx="961228" cy="1021085"/>
          </a:xfrm>
          <a:prstGeom prst="rect">
            <a:avLst/>
          </a:prstGeom>
        </p:spPr>
      </p:pic>
      <p:sp>
        <p:nvSpPr>
          <p:cNvPr id="17" name="직사각형 16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07504" y="197463"/>
            <a:ext cx="38519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800" b="1">
                <a:solidFill>
                  <a:schemeClr val="bg1"/>
                </a:solidFill>
                <a:effectLst/>
                <a:latin typeface="+mj-ea"/>
                <a:ea typeface="+mj-ea"/>
              </a:rPr>
              <a:t>Ⅰ-2. </a:t>
            </a:r>
            <a:r>
              <a:rPr lang="ko-KR" altLang="en-US" b="1" smtClean="0">
                <a:solidFill>
                  <a:schemeClr val="bg1"/>
                </a:solidFill>
                <a:effectLst/>
                <a:latin typeface="+mj-ea"/>
                <a:ea typeface="+mj-ea"/>
              </a:rPr>
              <a:t>학습 목표 </a:t>
            </a:r>
            <a:endParaRPr lang="en-US" altLang="ko-KR" b="1">
              <a:solidFill>
                <a:schemeClr val="bg1"/>
              </a:solidFill>
              <a:effectLst/>
              <a:latin typeface="+mj-ea"/>
              <a:ea typeface="+mj-ea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611560" y="1701208"/>
            <a:ext cx="7920000" cy="3816024"/>
          </a:xfrm>
          <a:prstGeom prst="roundRect">
            <a:avLst>
              <a:gd name="adj" fmla="val 26094"/>
            </a:avLst>
          </a:prstGeom>
          <a:solidFill>
            <a:schemeClr val="accent3">
              <a:lumMod val="20000"/>
              <a:lumOff val="80000"/>
            </a:schemeClr>
          </a:solidFill>
          <a:ln w="12700">
            <a:noFill/>
          </a:ln>
          <a:effectLst/>
        </p:spPr>
        <p:txBody>
          <a:bodyPr wrap="square" lIns="72000" rIns="72000" rtlCol="0" anchor="ctr">
            <a:no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1439863" marR="0" lvl="0" indent="84138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200" b="0" i="0" u="none" strike="noStrike" kern="0" cap="none" spc="-130" normalizeH="0" baseline="0" noProof="0" smtClean="0">
              <a:ln>
                <a:noFill/>
              </a:ln>
              <a:solidFill>
                <a:sysClr val="windowText" lastClr="000000">
                  <a:lumMod val="85000"/>
                  <a:lumOff val="15000"/>
                </a:sysClr>
              </a:solidFill>
              <a:effectLst/>
              <a:uLnTx/>
              <a:uFillTx/>
            </a:endParaRPr>
          </a:p>
        </p:txBody>
      </p:sp>
      <p:sp>
        <p:nvSpPr>
          <p:cNvPr id="24" name="텍스트 개체 틀 42"/>
          <p:cNvSpPr txBox="1">
            <a:spLocks/>
          </p:cNvSpPr>
          <p:nvPr/>
        </p:nvSpPr>
        <p:spPr>
          <a:xfrm>
            <a:off x="791560" y="2280517"/>
            <a:ext cx="7560000" cy="3031599"/>
          </a:xfrm>
          <a:prstGeom prst="rect">
            <a:avLst/>
          </a:prstGeom>
        </p:spPr>
        <p:txBody>
          <a:bodyPr lIns="36000" rIns="36000" anchor="t">
            <a:spAutoFit/>
          </a:bodyPr>
          <a:lstStyle/>
          <a:p>
            <a:pPr marL="358775" indent="-358775">
              <a:lnSpc>
                <a:spcPts val="4200"/>
              </a:lnSpc>
              <a:buFont typeface="Wingdings" panose="05000000000000000000" pitchFamily="2" charset="2"/>
              <a:buChar char="ü"/>
            </a:pPr>
            <a:r>
              <a:rPr lang="ko-KR" altLang="en-US" sz="3200" b="1" spc="-180">
                <a:effectLst/>
                <a:latin typeface="맑은 고딕" pitchFamily="50" charset="-127"/>
                <a:ea typeface="맑은 고딕" pitchFamily="50" charset="-127"/>
              </a:rPr>
              <a:t>디지털 전환의 사례를 통해 디지털 전환이 가져온 우리 사회의 다양한 모습을 설명할 수 있다</a:t>
            </a:r>
            <a:r>
              <a:rPr lang="en-US" altLang="ko-KR" sz="3200" b="1" spc="-180" smtClean="0">
                <a:effectLst/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marL="358775" indent="-358775">
              <a:lnSpc>
                <a:spcPts val="4200"/>
              </a:lnSpc>
              <a:buFont typeface="Wingdings" panose="05000000000000000000" pitchFamily="2" charset="2"/>
              <a:buChar char="ü"/>
            </a:pPr>
            <a:r>
              <a:rPr lang="ko-KR" altLang="en-US" sz="3200" b="1" spc="-120">
                <a:effectLst/>
                <a:latin typeface="맑은 고딕" pitchFamily="50" charset="-127"/>
                <a:ea typeface="맑은 고딕" pitchFamily="50" charset="-127"/>
              </a:rPr>
              <a:t>자신의 디지털 역량을 진단하여 디지털 역량 수준을 파악할 수 있다</a:t>
            </a:r>
            <a:r>
              <a:rPr lang="en-US" altLang="ko-KR" sz="3200" b="1" spc="-120">
                <a:effectLst/>
                <a:latin typeface="맑은 고딕" pitchFamily="50" charset="-127"/>
                <a:ea typeface="맑은 고딕" pitchFamily="50" charset="-127"/>
              </a:rPr>
              <a:t>. </a:t>
            </a:r>
            <a:endParaRPr lang="ko-KR" altLang="en-US" sz="3200" b="1" spc="-220">
              <a:effectLst/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888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565" y="1008315"/>
            <a:ext cx="88528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0" lang="ko-KR" altLang="en-US" sz="2700" spc="-170" smtClean="0">
                <a:effectLst/>
                <a:latin typeface="+mn-ea"/>
                <a:ea typeface="+mn-ea"/>
              </a:rPr>
              <a:t>디지털 전환은 주거</a:t>
            </a:r>
            <a:r>
              <a:rPr kumimoji="0" lang="en-US" altLang="ko-KR" sz="2700" spc="-170" smtClean="0">
                <a:effectLst/>
                <a:latin typeface="+mn-ea"/>
                <a:ea typeface="+mn-ea"/>
              </a:rPr>
              <a:t>, </a:t>
            </a:r>
            <a:r>
              <a:rPr kumimoji="0" lang="ko-KR" altLang="en-US" sz="2700" spc="-170" smtClean="0">
                <a:effectLst/>
                <a:latin typeface="+mn-ea"/>
                <a:ea typeface="+mn-ea"/>
              </a:rPr>
              <a:t>직장</a:t>
            </a:r>
            <a:r>
              <a:rPr kumimoji="0" lang="en-US" altLang="ko-KR" sz="2700" spc="-170" smtClean="0">
                <a:effectLst/>
                <a:latin typeface="+mn-ea"/>
                <a:ea typeface="+mn-ea"/>
              </a:rPr>
              <a:t>, </a:t>
            </a:r>
            <a:r>
              <a:rPr kumimoji="0" lang="ko-KR" altLang="en-US" sz="2700" spc="-170" smtClean="0">
                <a:effectLst/>
                <a:latin typeface="+mn-ea"/>
                <a:ea typeface="+mn-ea"/>
              </a:rPr>
              <a:t>여가</a:t>
            </a:r>
            <a:r>
              <a:rPr kumimoji="0" lang="en-US" altLang="ko-KR" sz="2700" spc="-170" smtClean="0">
                <a:effectLst/>
                <a:latin typeface="+mn-ea"/>
                <a:ea typeface="+mn-ea"/>
              </a:rPr>
              <a:t>, </a:t>
            </a:r>
            <a:r>
              <a:rPr kumimoji="0" lang="ko-KR" altLang="en-US" sz="2700" spc="-170" smtClean="0">
                <a:effectLst/>
                <a:latin typeface="+mn-ea"/>
                <a:ea typeface="+mn-ea"/>
              </a:rPr>
              <a:t>교통 등 사회의 모든 측면에서 우리가 생활하고 일하는 방식을 바꾸어 가고 있습니다</a:t>
            </a:r>
            <a:r>
              <a:rPr kumimoji="0" lang="en-US" altLang="ko-KR" sz="2700" spc="-170" smtClean="0">
                <a:effectLst/>
                <a:latin typeface="+mn-ea"/>
                <a:ea typeface="+mn-ea"/>
              </a:rPr>
              <a:t>.</a:t>
            </a:r>
            <a:r>
              <a:rPr kumimoji="0" lang="ko-KR" altLang="en-US" sz="2700" spc="-170" smtClean="0">
                <a:effectLst/>
                <a:latin typeface="+mn-ea"/>
                <a:ea typeface="+mn-ea"/>
              </a:rPr>
              <a:t> </a:t>
            </a:r>
            <a:endParaRPr kumimoji="0" lang="ko-KR" altLang="en-US" sz="2700">
              <a:effectLst/>
              <a:latin typeface="+mn-ea"/>
              <a:ea typeface="+mn-ea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모서리가 둥근 직사각형 28"/>
          <p:cNvSpPr/>
          <p:nvPr/>
        </p:nvSpPr>
        <p:spPr>
          <a:xfrm>
            <a:off x="8028384" y="33265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+mn-ea"/>
              </a:rPr>
              <a:t>P. 24</a:t>
            </a:r>
            <a:endParaRPr lang="ko-KR" altLang="en-US" sz="2000"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188640"/>
            <a:ext cx="1962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ko-KR" altLang="en-US" sz="3200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생각 열기</a:t>
            </a:r>
            <a:endParaRPr lang="en-US" altLang="ko-KR" sz="3200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1239732" y="2020968"/>
            <a:ext cx="6516725" cy="4561474"/>
            <a:chOff x="1331640" y="2107886"/>
            <a:chExt cx="6040126" cy="4417497"/>
          </a:xfrm>
        </p:grpSpPr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640" y="2107886"/>
              <a:ext cx="6040126" cy="4417497"/>
            </a:xfrm>
            <a:prstGeom prst="rect">
              <a:avLst/>
            </a:prstGeom>
          </p:spPr>
        </p:pic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3688" y="2125471"/>
              <a:ext cx="2140151" cy="529026"/>
            </a:xfrm>
            <a:prstGeom prst="rect">
              <a:avLst/>
            </a:prstGeom>
          </p:spPr>
        </p:pic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60032" y="2107886"/>
              <a:ext cx="2211290" cy="546611"/>
            </a:xfrm>
            <a:prstGeom prst="rect">
              <a:avLst/>
            </a:prstGeom>
          </p:spPr>
        </p:pic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72480" y="4385152"/>
              <a:ext cx="2048592" cy="484008"/>
            </a:xfrm>
            <a:prstGeom prst="rect">
              <a:avLst/>
            </a:prstGeom>
          </p:spPr>
        </p:pic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04048" y="4393944"/>
              <a:ext cx="2025325" cy="4752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789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타원 12"/>
          <p:cNvSpPr/>
          <p:nvPr/>
        </p:nvSpPr>
        <p:spPr>
          <a:xfrm>
            <a:off x="179512" y="1610749"/>
            <a:ext cx="739973" cy="648071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smtClean="0">
                <a:solidFill>
                  <a:schemeClr val="bg1"/>
                </a:solidFill>
                <a:effectLst/>
                <a:latin typeface="+mn-ea"/>
              </a:rPr>
              <a:t>Q</a:t>
            </a:r>
            <a:endParaRPr lang="ko-KR" altLang="en-US" b="1"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15" name="모서리가 둥근 직사각형 14"/>
          <p:cNvSpPr/>
          <p:nvPr/>
        </p:nvSpPr>
        <p:spPr bwMode="auto">
          <a:xfrm>
            <a:off x="1046696" y="1484784"/>
            <a:ext cx="7740000" cy="1224136"/>
          </a:xfrm>
          <a:prstGeom prst="roundRect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3100" b="1" spc="-110">
                <a:solidFill>
                  <a:schemeClr val="tx1"/>
                </a:solidFill>
                <a:effectLst/>
                <a:latin typeface="+mn-ea"/>
              </a:rPr>
              <a:t>디지털 전환으로 우리의 생활에 가장 큰 변화를 가져온 것은 무엇인가</a:t>
            </a:r>
            <a:r>
              <a:rPr kumimoji="0" lang="en-US" altLang="ko-KR" sz="3100" b="1" spc="-110">
                <a:solidFill>
                  <a:schemeClr val="tx1"/>
                </a:solidFill>
                <a:effectLst/>
                <a:latin typeface="+mn-ea"/>
              </a:rPr>
              <a:t>?</a:t>
            </a:r>
            <a:endParaRPr kumimoji="0" lang="ko-KR" altLang="en-US" sz="3100" b="1"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7812360" y="6309320"/>
            <a:ext cx="1191298" cy="395984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예시답</a:t>
            </a:r>
            <a:r>
              <a:rPr kumimoji="0" lang="en-US" altLang="ko-KR" sz="20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endParaRPr kumimoji="0" lang="ko-KR" altLang="en-US" sz="20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2" name="텍스트 개체 틀 7"/>
          <p:cNvSpPr txBox="1">
            <a:spLocks/>
          </p:cNvSpPr>
          <p:nvPr/>
        </p:nvSpPr>
        <p:spPr>
          <a:xfrm>
            <a:off x="323528" y="3284984"/>
            <a:ext cx="8352928" cy="214417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kumimoji="0" lang="ko-KR" altLang="en-US" sz="2800" b="1" spc="-160" smtClean="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이제는 교실 </a:t>
            </a:r>
            <a:r>
              <a:rPr kumimoji="0" lang="ko-KR" altLang="en-US" sz="2800" b="1" spc="-16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수업에서 벗어나</a:t>
            </a:r>
            <a:r>
              <a:rPr kumimoji="0" lang="en-US" altLang="ko-KR" sz="2800" b="1" spc="-16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800" b="1" spc="-16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온라인 학습 플랫폼과 </a:t>
            </a:r>
            <a:r>
              <a:rPr kumimoji="0" lang="ko-KR" altLang="en-US" sz="2800" b="1" spc="-160" smtClean="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유용한 디지털 도구들이 생겨서 시간과 </a:t>
            </a:r>
            <a:r>
              <a:rPr kumimoji="0" lang="ko-KR" altLang="en-US" sz="2800" b="1" spc="-16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장소에 구애받지 않고 수업을 듣거나 자료를 열람할 수 있으며</a:t>
            </a:r>
            <a:r>
              <a:rPr kumimoji="0" lang="en-US" altLang="ko-KR" sz="2800" b="1" spc="-16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800" b="1" spc="-16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다양한 디지털 </a:t>
            </a:r>
            <a:r>
              <a:rPr kumimoji="0" lang="ko-KR" altLang="en-US" sz="2800" b="1" spc="-160" smtClean="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콘텐츠를 접할 </a:t>
            </a:r>
            <a:r>
              <a:rPr kumimoji="0" lang="ko-KR" altLang="en-US" sz="2800" b="1" spc="-16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수 </a:t>
            </a:r>
            <a:r>
              <a:rPr kumimoji="0" lang="ko-KR" altLang="en-US" sz="2800" b="1" spc="-160" smtClean="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있게 되었다</a:t>
            </a:r>
            <a:r>
              <a:rPr kumimoji="0" lang="en-US" altLang="ko-KR" sz="2800" b="1" spc="-16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. </a:t>
            </a:r>
            <a:endParaRPr kumimoji="0" lang="ko-KR" altLang="en-US" sz="2800" b="1" spc="-120">
              <a:solidFill>
                <a:srgbClr val="C00000"/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251520" y="188640"/>
            <a:ext cx="1962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ko-KR" altLang="en-US" sz="3200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생각 열기</a:t>
            </a:r>
            <a:endParaRPr lang="en-US" altLang="ko-KR" sz="3200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8028384" y="33265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+mn-ea"/>
              </a:rPr>
              <a:t>P. 24</a:t>
            </a:r>
            <a:endParaRPr lang="ko-KR" altLang="en-US" sz="2000">
              <a:solidFill>
                <a:schemeClr val="tx1"/>
              </a:solidFill>
              <a:effectLst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2054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텍스트 개체 틀 7"/>
          <p:cNvSpPr txBox="1">
            <a:spLocks/>
          </p:cNvSpPr>
          <p:nvPr/>
        </p:nvSpPr>
        <p:spPr>
          <a:xfrm>
            <a:off x="971600" y="1069642"/>
            <a:ext cx="5769528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284163" indent="-28416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sz="3200" b="1" i="0" u="none" strike="noStrike" kern="1200" cap="none" spc="-15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디지털 전환과 우리 생활의 변화</a:t>
            </a:r>
            <a:endParaRPr kumimoji="0" lang="ko-KR" altLang="en-US" sz="3200" b="1" i="0" u="none" strike="noStrike" kern="1200" cap="none" spc="-150" normalizeH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25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79512" y="142852"/>
            <a:ext cx="5760586" cy="71508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altLang="ko-KR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1 </a:t>
            </a:r>
            <a:r>
              <a:rPr lang="ko-KR" altLang="en-US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디지털 전환과 우리 생활</a:t>
            </a:r>
            <a:endParaRPr lang="en-US" altLang="ko-KR" smtClean="0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6" name="텍스트 개체 틀 7"/>
          <p:cNvSpPr txBox="1">
            <a:spLocks/>
          </p:cNvSpPr>
          <p:nvPr/>
        </p:nvSpPr>
        <p:spPr>
          <a:xfrm>
            <a:off x="522341" y="1901853"/>
            <a:ext cx="8280000" cy="3447098"/>
          </a:xfrm>
          <a:prstGeom prst="rect">
            <a:avLst/>
          </a:prstGeom>
        </p:spPr>
        <p:txBody>
          <a:bodyPr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179388" indent="-179388" algn="just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en-US" altLang="ko-KR" sz="2800" spc="-100" smtClean="0">
                <a:effectLst/>
                <a:latin typeface="맑은 고딕" pitchFamily="50" charset="-127"/>
                <a:ea typeface="맑은 고딕" pitchFamily="50" charset="-127"/>
              </a:rPr>
              <a:t>4</a:t>
            </a:r>
            <a:r>
              <a:rPr kumimoji="0" lang="ko-KR" altLang="en-US" sz="2800" spc="-100" smtClean="0">
                <a:effectLst/>
                <a:latin typeface="맑은 고딕" pitchFamily="50" charset="-127"/>
                <a:ea typeface="맑은 고딕" pitchFamily="50" charset="-127"/>
              </a:rPr>
              <a:t>차 산업혁명과 디지털 기술의 발전 </a:t>
            </a:r>
            <a:r>
              <a:rPr kumimoji="0" lang="ko-KR" altLang="en-US" sz="2800" spc="-100" smtClean="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→</a:t>
            </a:r>
            <a:r>
              <a:rPr kumimoji="0" lang="ko-KR" altLang="en-US" sz="2800" spc="-100" smtClean="0">
                <a:effectLst/>
                <a:latin typeface="맑은 고딕" pitchFamily="50" charset="-127"/>
                <a:ea typeface="맑은 고딕" pitchFamily="50" charset="-127"/>
              </a:rPr>
              <a:t> 비대면 방식 확산으로 </a:t>
            </a:r>
            <a:r>
              <a:rPr kumimoji="0" lang="ko-KR" altLang="en-US" sz="2800" spc="-10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디지털 전환의 영향력은 점점 더 커짐</a:t>
            </a:r>
            <a:endParaRPr kumimoji="0" lang="en-US" altLang="ko-KR" sz="2800" spc="-100" smtClean="0">
              <a:solidFill>
                <a:schemeClr val="accent1">
                  <a:lumMod val="7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  <a:p>
            <a:pPr algn="just">
              <a:spcBef>
                <a:spcPts val="600"/>
              </a:spcBef>
              <a:buClr>
                <a:schemeClr val="tx1"/>
              </a:buClr>
            </a:pPr>
            <a:endParaRPr kumimoji="0" lang="en-US" altLang="ko-KR" sz="1500" spc="-100" smtClean="0">
              <a:solidFill>
                <a:schemeClr val="accent1">
                  <a:lumMod val="7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  <a:p>
            <a:pPr marL="179388" indent="-179388" algn="just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800" spc="-100" smtClean="0">
                <a:effectLst/>
                <a:latin typeface="맑은 고딕" pitchFamily="50" charset="-127"/>
                <a:ea typeface="맑은 고딕" pitchFamily="50" charset="-127"/>
              </a:rPr>
              <a:t>기업들의 디지털 전환 </a:t>
            </a:r>
            <a:r>
              <a:rPr kumimoji="0" lang="ko-KR" altLang="en-US" sz="2800" spc="-100" smtClean="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→</a:t>
            </a:r>
            <a:r>
              <a:rPr kumimoji="0" lang="ko-KR" altLang="en-US" sz="2800" spc="-100" smtClean="0">
                <a:effectLst/>
                <a:latin typeface="맑은 고딕" pitchFamily="50" charset="-127"/>
                <a:ea typeface="맑은 고딕" pitchFamily="50" charset="-127"/>
              </a:rPr>
              <a:t> 제품의 질과 서비스 효율을 극대화하여 </a:t>
            </a:r>
            <a:r>
              <a:rPr kumimoji="0" lang="ko-KR" altLang="en-US" sz="2800" spc="-10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경쟁력 강화 및 성과 증대 </a:t>
            </a:r>
            <a:endParaRPr kumimoji="0" lang="en-US" altLang="ko-KR" sz="2800" spc="-100" smtClean="0">
              <a:solidFill>
                <a:schemeClr val="accent1">
                  <a:lumMod val="7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  <a:p>
            <a:pPr algn="just">
              <a:spcBef>
                <a:spcPts val="600"/>
              </a:spcBef>
              <a:buClr>
                <a:schemeClr val="tx1"/>
              </a:buClr>
            </a:pPr>
            <a:endParaRPr kumimoji="0" lang="en-US" altLang="ko-KR" sz="1500" spc="-100" smtClean="0">
              <a:solidFill>
                <a:schemeClr val="accent1">
                  <a:lumMod val="7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  <a:p>
            <a:pPr marL="179388" indent="-179388" algn="just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800" spc="-100" smtClean="0">
                <a:effectLst/>
                <a:latin typeface="맑은 고딕" pitchFamily="50" charset="-127"/>
                <a:ea typeface="맑은 고딕" pitchFamily="50" charset="-127"/>
              </a:rPr>
              <a:t>공공분야의 디지털 전환 </a:t>
            </a:r>
            <a:r>
              <a:rPr kumimoji="0" lang="ko-KR" altLang="en-US" sz="2800" spc="-100" smtClean="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→</a:t>
            </a:r>
            <a:r>
              <a:rPr kumimoji="0" lang="ko-KR" altLang="en-US" sz="2800" spc="-100" smtClean="0">
                <a:effectLst/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2800" spc="-10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사용자의 편의성 증가 및 공공업무 효율 강화 </a:t>
            </a:r>
            <a:endParaRPr kumimoji="0" lang="en-US" altLang="ko-KR" sz="2800" spc="-100" smtClean="0">
              <a:solidFill>
                <a:schemeClr val="accent1">
                  <a:lumMod val="7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95536" y="1110288"/>
            <a:ext cx="576064" cy="4304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smtClean="0">
                <a:effectLst/>
                <a:latin typeface="+mn-ea"/>
              </a:rPr>
              <a:t>01</a:t>
            </a:r>
            <a:endParaRPr lang="ko-KR" altLang="en-US" sz="2600" b="1">
              <a:effectLst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3339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텍스트 개체 틀 7"/>
          <p:cNvSpPr txBox="1">
            <a:spLocks/>
          </p:cNvSpPr>
          <p:nvPr/>
        </p:nvSpPr>
        <p:spPr>
          <a:xfrm>
            <a:off x="971600" y="1069642"/>
            <a:ext cx="5769528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284163" indent="-28416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sz="3200" b="1" spc="-150">
                <a:solidFill>
                  <a:srgbClr val="C00000"/>
                </a:solidFill>
                <a:effectLst/>
                <a:latin typeface="맑은 고딕"/>
                <a:ea typeface="맑은 고딕"/>
              </a:rPr>
              <a:t>다양한 분야의 디지털 전환 사례</a:t>
            </a:r>
            <a:endParaRPr kumimoji="0" lang="ko-KR" altLang="en-US" sz="3200" b="1" i="0" u="none" strike="noStrike" kern="1200" cap="none" spc="-150" normalizeH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25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79512" y="142852"/>
            <a:ext cx="5760586" cy="71508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altLang="ko-KR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1 </a:t>
            </a:r>
            <a:r>
              <a:rPr lang="ko-KR" altLang="en-US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디지털 전환과 우리 생활</a:t>
            </a:r>
            <a:endParaRPr lang="en-US" altLang="ko-KR" smtClean="0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95536" y="1110288"/>
            <a:ext cx="576064" cy="4304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smtClean="0">
                <a:effectLst/>
                <a:latin typeface="+mn-ea"/>
              </a:rPr>
              <a:t>02</a:t>
            </a:r>
            <a:endParaRPr lang="ko-KR" altLang="en-US" sz="2600" b="1">
              <a:effectLst/>
              <a:latin typeface="+mn-ea"/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2915816" y="1934397"/>
            <a:ext cx="2306537" cy="540000"/>
          </a:xfrm>
          <a:prstGeom prst="roundRect">
            <a:avLst>
              <a:gd name="adj" fmla="val 23308"/>
            </a:avLst>
          </a:prstGeom>
          <a:solidFill>
            <a:schemeClr val="accent1">
              <a:lumMod val="75000"/>
            </a:schemeClr>
          </a:solidFill>
          <a:ln w="28575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600" b="1" spc="-100" smtClean="0">
                <a:solidFill>
                  <a:schemeClr val="bg1"/>
                </a:solidFill>
                <a:effectLst/>
              </a:rPr>
              <a:t>교육 분야</a:t>
            </a:r>
            <a:endParaRPr lang="ko-KR" altLang="en-US" sz="2600" b="1" spc="-100">
              <a:solidFill>
                <a:schemeClr val="bg1"/>
              </a:solidFill>
              <a:effectLst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730873"/>
            <a:ext cx="3541377" cy="2592288"/>
          </a:xfrm>
          <a:prstGeom prst="rect">
            <a:avLst/>
          </a:prstGeom>
        </p:spPr>
      </p:pic>
      <p:sp>
        <p:nvSpPr>
          <p:cNvPr id="19" name="텍스트 개체 틀 7"/>
          <p:cNvSpPr txBox="1">
            <a:spLocks/>
          </p:cNvSpPr>
          <p:nvPr/>
        </p:nvSpPr>
        <p:spPr>
          <a:xfrm>
            <a:off x="3923928" y="2659976"/>
            <a:ext cx="4933211" cy="2734082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600" b="1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미네르바 스쿨</a:t>
            </a:r>
            <a:r>
              <a:rPr kumimoji="0" lang="ko-KR" altLang="en-US" sz="2600" spc="-130" smtClean="0">
                <a:effectLst/>
                <a:latin typeface="맑은 고딕" pitchFamily="50" charset="-127"/>
                <a:ea typeface="맑은 고딕" pitchFamily="50" charset="-127"/>
              </a:rPr>
              <a:t>은 포럼이라고 불리는 </a:t>
            </a:r>
            <a:r>
              <a:rPr kumimoji="0" lang="ko-KR" altLang="en-US" sz="26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온라인 프로그램으로 모든 수업 진행 </a:t>
            </a:r>
            <a:endParaRPr kumimoji="0" lang="en-US" altLang="ko-KR" sz="2600" spc="-130" smtClean="0">
              <a:solidFill>
                <a:schemeClr val="accent1">
                  <a:lumMod val="7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  <a:p>
            <a:pPr marL="457200" indent="-457200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kumimoji="0" lang="ko-KR" altLang="en-US" sz="2600" spc="-130" smtClean="0">
                <a:solidFill>
                  <a:srgbClr val="7030A0"/>
                </a:solidFill>
                <a:effectLst/>
                <a:latin typeface="맑은 고딕" pitchFamily="50" charset="-127"/>
                <a:ea typeface="맑은 고딕" pitchFamily="50" charset="-127"/>
              </a:rPr>
              <a:t>온라인으로 친구들을 보고 세미나 형식으로 의견 교환 </a:t>
            </a:r>
            <a:endParaRPr kumimoji="0" lang="en-US" altLang="ko-KR" sz="2600" spc="-130" smtClean="0">
              <a:solidFill>
                <a:srgbClr val="7030A0"/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7388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텍스트 개체 틀 7"/>
          <p:cNvSpPr txBox="1">
            <a:spLocks/>
          </p:cNvSpPr>
          <p:nvPr/>
        </p:nvSpPr>
        <p:spPr>
          <a:xfrm>
            <a:off x="971600" y="1069642"/>
            <a:ext cx="5769528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284163" indent="-28416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sz="3200" b="1" spc="-150">
                <a:solidFill>
                  <a:srgbClr val="C00000"/>
                </a:solidFill>
                <a:effectLst/>
                <a:latin typeface="맑은 고딕"/>
                <a:ea typeface="맑은 고딕"/>
              </a:rPr>
              <a:t>다양한 분야의 디지털 전환 사례</a:t>
            </a:r>
            <a:endParaRPr kumimoji="0" lang="ko-KR" altLang="en-US" sz="3200" b="1" i="0" u="none" strike="noStrike" kern="1200" cap="none" spc="-150" normalizeH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25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79512" y="142852"/>
            <a:ext cx="5760586" cy="71508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altLang="ko-KR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1 </a:t>
            </a:r>
            <a:r>
              <a:rPr lang="ko-KR" altLang="en-US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디지털 전환과 우리 생활</a:t>
            </a:r>
            <a:endParaRPr lang="en-US" altLang="ko-KR" smtClean="0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95536" y="1110288"/>
            <a:ext cx="576064" cy="4304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smtClean="0">
                <a:effectLst/>
                <a:latin typeface="+mn-ea"/>
              </a:rPr>
              <a:t>02</a:t>
            </a:r>
            <a:endParaRPr lang="ko-KR" altLang="en-US" sz="2600" b="1">
              <a:effectLst/>
              <a:latin typeface="+mn-ea"/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2555776" y="1934397"/>
            <a:ext cx="3096344" cy="540000"/>
          </a:xfrm>
          <a:prstGeom prst="roundRect">
            <a:avLst>
              <a:gd name="adj" fmla="val 23308"/>
            </a:avLst>
          </a:prstGeom>
          <a:solidFill>
            <a:schemeClr val="accent1">
              <a:lumMod val="75000"/>
            </a:schemeClr>
          </a:solidFill>
          <a:ln w="28575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600" b="1" spc="-100" smtClean="0">
                <a:solidFill>
                  <a:schemeClr val="bg1"/>
                </a:solidFill>
                <a:effectLst/>
              </a:rPr>
              <a:t>의료</a:t>
            </a:r>
            <a:r>
              <a:rPr lang="en-US" altLang="ko-KR" sz="2600" b="1" spc="-100">
                <a:solidFill>
                  <a:schemeClr val="bg1"/>
                </a:solidFill>
                <a:effectLst/>
              </a:rPr>
              <a:t>·</a:t>
            </a:r>
            <a:r>
              <a:rPr lang="ko-KR" altLang="en-US" sz="2600" b="1" spc="-100" smtClean="0">
                <a:solidFill>
                  <a:schemeClr val="bg1"/>
                </a:solidFill>
                <a:effectLst/>
              </a:rPr>
              <a:t>헬스케어 분야</a:t>
            </a:r>
            <a:endParaRPr lang="ko-KR" altLang="en-US" sz="2600" b="1" spc="-100">
              <a:solidFill>
                <a:schemeClr val="bg1"/>
              </a:solidFill>
              <a:effectLst/>
            </a:endParaRPr>
          </a:p>
        </p:txBody>
      </p:sp>
      <p:sp>
        <p:nvSpPr>
          <p:cNvPr id="19" name="텍스트 개체 틀 7"/>
          <p:cNvSpPr txBox="1">
            <a:spLocks/>
          </p:cNvSpPr>
          <p:nvPr/>
        </p:nvSpPr>
        <p:spPr>
          <a:xfrm>
            <a:off x="3923928" y="2659976"/>
            <a:ext cx="4933211" cy="3247043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600" b="1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스마트 병동</a:t>
            </a:r>
            <a:r>
              <a:rPr kumimoji="0" lang="ko-KR" altLang="en-US" sz="2600" spc="-130" smtClean="0">
                <a:effectLst/>
                <a:latin typeface="맑은 고딕" pitchFamily="50" charset="-127"/>
                <a:ea typeface="맑은 고딕" pitchFamily="50" charset="-127"/>
              </a:rPr>
              <a:t>에서는 </a:t>
            </a:r>
            <a:r>
              <a:rPr kumimoji="0" lang="ko-KR" altLang="en-US" sz="26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비대면 진찰 및 질 높은 의료 서비스 제공</a:t>
            </a:r>
            <a:endParaRPr kumimoji="0" lang="en-US" altLang="ko-KR" sz="2600" spc="-130" smtClean="0">
              <a:solidFill>
                <a:schemeClr val="accent1">
                  <a:lumMod val="7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  <a:p>
            <a:pPr marL="457200" indent="-457200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kumimoji="0" lang="ko-KR" altLang="en-US" sz="2600" spc="-130" smtClean="0">
                <a:solidFill>
                  <a:srgbClr val="7030A0"/>
                </a:solidFill>
                <a:effectLst/>
                <a:latin typeface="맑은 고딕" pitchFamily="50" charset="-127"/>
                <a:ea typeface="맑은 고딕" pitchFamily="50" charset="-127"/>
              </a:rPr>
              <a:t>원격으로 중환자의 증상을 실시간 모니터링 </a:t>
            </a:r>
            <a:r>
              <a:rPr kumimoji="0" lang="en-US" altLang="ko-KR" sz="2600" spc="-130" smtClean="0">
                <a:solidFill>
                  <a:srgbClr val="7030A0"/>
                </a:solidFill>
                <a:effectLst/>
                <a:latin typeface="맑은 고딕" pitchFamily="50" charset="-127"/>
                <a:ea typeface="맑은 고딕" pitchFamily="50" charset="-127"/>
              </a:rPr>
              <a:t>/ </a:t>
            </a:r>
            <a:r>
              <a:rPr kumimoji="0" lang="ko-KR" altLang="en-US" sz="2600" spc="-130" smtClean="0">
                <a:solidFill>
                  <a:srgbClr val="7030A0"/>
                </a:solidFill>
                <a:effectLst/>
                <a:latin typeface="맑은 고딕" pitchFamily="50" charset="-127"/>
                <a:ea typeface="맑은 고딕" pitchFamily="50" charset="-127"/>
              </a:rPr>
              <a:t>응급 상황 시 신속한 처치 가능 </a:t>
            </a:r>
            <a:r>
              <a:rPr kumimoji="0" lang="en-US" altLang="ko-KR" sz="2600" spc="-130" smtClean="0">
                <a:solidFill>
                  <a:srgbClr val="7030A0"/>
                </a:solidFill>
                <a:effectLst/>
                <a:latin typeface="맑은 고딕" pitchFamily="50" charset="-127"/>
                <a:ea typeface="맑은 고딕" pitchFamily="50" charset="-127"/>
              </a:rPr>
              <a:t>/ </a:t>
            </a:r>
            <a:r>
              <a:rPr kumimoji="0" lang="ko-KR" altLang="en-US" sz="2600" spc="-130" smtClean="0">
                <a:solidFill>
                  <a:srgbClr val="7030A0"/>
                </a:solidFill>
                <a:effectLst/>
                <a:latin typeface="맑은 고딕" pitchFamily="50" charset="-127"/>
                <a:ea typeface="맑은 고딕" pitchFamily="50" charset="-127"/>
              </a:rPr>
              <a:t>효율적이고 질 높은 서비스</a:t>
            </a:r>
            <a:endParaRPr kumimoji="0" lang="en-US" altLang="ko-KR" sz="2600" spc="-130" smtClean="0">
              <a:solidFill>
                <a:srgbClr val="7030A0"/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780928"/>
            <a:ext cx="3531873" cy="258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03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텍스트 개체 틀 7"/>
          <p:cNvSpPr txBox="1">
            <a:spLocks/>
          </p:cNvSpPr>
          <p:nvPr/>
        </p:nvSpPr>
        <p:spPr>
          <a:xfrm>
            <a:off x="971600" y="1069642"/>
            <a:ext cx="5769528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284163" indent="-28416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sz="3200" b="1" spc="-150">
                <a:solidFill>
                  <a:srgbClr val="C00000"/>
                </a:solidFill>
                <a:effectLst/>
                <a:latin typeface="맑은 고딕"/>
                <a:ea typeface="맑은 고딕"/>
              </a:rPr>
              <a:t>다양한 분야의 디지털 전환 사례</a:t>
            </a:r>
            <a:endParaRPr kumimoji="0" lang="ko-KR" altLang="en-US" sz="3200" b="1" i="0" u="none" strike="noStrike" kern="1200" cap="none" spc="-150" normalizeH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26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79512" y="142852"/>
            <a:ext cx="5760586" cy="71508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altLang="ko-KR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1 </a:t>
            </a:r>
            <a:r>
              <a:rPr lang="ko-KR" altLang="en-US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디지털 전환과 우리 생활</a:t>
            </a:r>
            <a:endParaRPr lang="en-US" altLang="ko-KR" smtClean="0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95536" y="1110288"/>
            <a:ext cx="576064" cy="4304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smtClean="0">
                <a:effectLst/>
                <a:latin typeface="+mn-ea"/>
              </a:rPr>
              <a:t>02</a:t>
            </a:r>
            <a:endParaRPr lang="ko-KR" altLang="en-US" sz="2600" b="1">
              <a:effectLst/>
              <a:latin typeface="+mn-ea"/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2596224" y="1952286"/>
            <a:ext cx="2520280" cy="540000"/>
          </a:xfrm>
          <a:prstGeom prst="roundRect">
            <a:avLst>
              <a:gd name="adj" fmla="val 23308"/>
            </a:avLst>
          </a:prstGeom>
          <a:solidFill>
            <a:schemeClr val="accent1">
              <a:lumMod val="75000"/>
            </a:schemeClr>
          </a:solidFill>
          <a:ln w="28575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600" b="1" spc="-100" smtClean="0">
                <a:solidFill>
                  <a:schemeClr val="bg1"/>
                </a:solidFill>
                <a:effectLst/>
              </a:rPr>
              <a:t>제조업 분야</a:t>
            </a:r>
            <a:endParaRPr lang="ko-KR" altLang="en-US" sz="2600" b="1" spc="-100">
              <a:solidFill>
                <a:schemeClr val="bg1"/>
              </a:solidFill>
              <a:effectLst/>
            </a:endParaRPr>
          </a:p>
        </p:txBody>
      </p:sp>
      <p:sp>
        <p:nvSpPr>
          <p:cNvPr id="19" name="텍스트 개체 틀 7"/>
          <p:cNvSpPr txBox="1">
            <a:spLocks/>
          </p:cNvSpPr>
          <p:nvPr/>
        </p:nvSpPr>
        <p:spPr>
          <a:xfrm>
            <a:off x="3923928" y="2659976"/>
            <a:ext cx="4933211" cy="3760004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600" b="1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스마트 공장</a:t>
            </a:r>
            <a:r>
              <a:rPr kumimoji="0" lang="ko-KR" altLang="en-US" sz="2600" spc="-130" smtClean="0">
                <a:effectLst/>
                <a:latin typeface="맑은 고딕" pitchFamily="50" charset="-127"/>
                <a:ea typeface="맑은 고딕" pitchFamily="50" charset="-127"/>
              </a:rPr>
              <a:t>은 </a:t>
            </a:r>
            <a:r>
              <a:rPr kumimoji="0" lang="ko-KR" altLang="en-US" sz="26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소비자 성향에 최적화된 상품 설계 및 수요에 따른 제조 공정 실시 </a:t>
            </a:r>
            <a:endParaRPr kumimoji="0" lang="en-US" altLang="ko-KR" sz="2600" spc="-130" smtClean="0">
              <a:solidFill>
                <a:schemeClr val="accent1">
                  <a:lumMod val="7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  <a:p>
            <a:pPr marL="457200" indent="-457200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kumimoji="0" lang="ko-KR" altLang="en-US" sz="2600" spc="-130" smtClean="0">
                <a:solidFill>
                  <a:srgbClr val="7030A0"/>
                </a:solidFill>
                <a:effectLst/>
                <a:latin typeface="맑은 고딕" pitchFamily="50" charset="-127"/>
                <a:ea typeface="맑은 고딕" pitchFamily="50" charset="-127"/>
              </a:rPr>
              <a:t>인공지능 자동 주문 시스템 </a:t>
            </a:r>
            <a:r>
              <a:rPr kumimoji="0" lang="en-US" altLang="ko-KR" sz="2600" spc="-130" smtClean="0">
                <a:solidFill>
                  <a:srgbClr val="7030A0"/>
                </a:solidFill>
                <a:effectLst/>
                <a:latin typeface="맑은 고딕" pitchFamily="50" charset="-127"/>
                <a:ea typeface="맑은 고딕" pitchFamily="50" charset="-127"/>
              </a:rPr>
              <a:t>/ </a:t>
            </a:r>
            <a:r>
              <a:rPr kumimoji="0" lang="ko-KR" altLang="en-US" sz="2600" spc="-130" smtClean="0">
                <a:solidFill>
                  <a:srgbClr val="7030A0"/>
                </a:solidFill>
                <a:effectLst/>
                <a:latin typeface="맑은 고딕" pitchFamily="50" charset="-127"/>
                <a:ea typeface="맑은 고딕" pitchFamily="50" charset="-127"/>
              </a:rPr>
              <a:t>최적화된 재고관리 </a:t>
            </a:r>
            <a:r>
              <a:rPr kumimoji="0" lang="en-US" altLang="ko-KR" sz="2600" spc="-130" smtClean="0">
                <a:solidFill>
                  <a:srgbClr val="7030A0"/>
                </a:solidFill>
                <a:effectLst/>
                <a:latin typeface="맑은 고딕" pitchFamily="50" charset="-127"/>
                <a:ea typeface="맑은 고딕" pitchFamily="50" charset="-127"/>
              </a:rPr>
              <a:t>/ </a:t>
            </a:r>
            <a:r>
              <a:rPr kumimoji="0" lang="ko-KR" altLang="en-US" sz="2600" spc="-130" smtClean="0">
                <a:solidFill>
                  <a:srgbClr val="7030A0"/>
                </a:solidFill>
                <a:effectLst/>
                <a:latin typeface="맑은 고딕" pitchFamily="50" charset="-127"/>
                <a:ea typeface="맑은 고딕" pitchFamily="50" charset="-127"/>
              </a:rPr>
              <a:t>불량품 자동검사 시스템 </a:t>
            </a:r>
            <a:r>
              <a:rPr kumimoji="0" lang="en-US" altLang="ko-KR" sz="2600" spc="-130" smtClean="0">
                <a:solidFill>
                  <a:srgbClr val="7030A0"/>
                </a:solidFill>
                <a:effectLst/>
                <a:latin typeface="맑은 고딕" pitchFamily="50" charset="-127"/>
                <a:ea typeface="맑은 고딕" pitchFamily="50" charset="-127"/>
              </a:rPr>
              <a:t>/ </a:t>
            </a:r>
            <a:r>
              <a:rPr kumimoji="0" lang="ko-KR" altLang="en-US" sz="2600" spc="-130" smtClean="0">
                <a:solidFill>
                  <a:srgbClr val="7030A0"/>
                </a:solidFill>
                <a:effectLst/>
                <a:latin typeface="맑은 고딕" pitchFamily="50" charset="-127"/>
                <a:ea typeface="맑은 고딕" pitchFamily="50" charset="-127"/>
              </a:rPr>
              <a:t>생산 공정 상시 모니터링 </a:t>
            </a:r>
            <a:endParaRPr kumimoji="0" lang="en-US" altLang="ko-KR" sz="2600" spc="-130" smtClean="0">
              <a:solidFill>
                <a:srgbClr val="7030A0"/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780928"/>
            <a:ext cx="3531873" cy="258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7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텍스트 개체 틀 7"/>
          <p:cNvSpPr txBox="1">
            <a:spLocks/>
          </p:cNvSpPr>
          <p:nvPr/>
        </p:nvSpPr>
        <p:spPr>
          <a:xfrm>
            <a:off x="971600" y="1069642"/>
            <a:ext cx="5769528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284163" indent="-28416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sz="3200" b="1" spc="-150">
                <a:solidFill>
                  <a:srgbClr val="C00000"/>
                </a:solidFill>
                <a:effectLst/>
                <a:latin typeface="맑은 고딕"/>
                <a:ea typeface="맑은 고딕"/>
              </a:rPr>
              <a:t>다양한 분야의 디지털 전환 사례</a:t>
            </a:r>
            <a:endParaRPr kumimoji="0" lang="ko-KR" altLang="en-US" sz="3200" b="1" i="0" u="none" strike="noStrike" kern="1200" cap="none" spc="-150" normalizeH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26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79512" y="142852"/>
            <a:ext cx="5760586" cy="71508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altLang="ko-KR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1 </a:t>
            </a:r>
            <a:r>
              <a:rPr lang="ko-KR" altLang="en-US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디지털 전환과 우리 생활</a:t>
            </a:r>
            <a:endParaRPr lang="en-US" altLang="ko-KR" smtClean="0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95536" y="1110288"/>
            <a:ext cx="576064" cy="4304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smtClean="0">
                <a:effectLst/>
                <a:latin typeface="+mn-ea"/>
              </a:rPr>
              <a:t>02</a:t>
            </a:r>
            <a:endParaRPr lang="ko-KR" altLang="en-US" sz="2600" b="1">
              <a:effectLst/>
              <a:latin typeface="+mn-ea"/>
            </a:endParaRPr>
          </a:p>
        </p:txBody>
      </p:sp>
      <p:sp>
        <p:nvSpPr>
          <p:cNvPr id="19" name="텍스트 개체 틀 7"/>
          <p:cNvSpPr txBox="1">
            <a:spLocks/>
          </p:cNvSpPr>
          <p:nvPr/>
        </p:nvSpPr>
        <p:spPr>
          <a:xfrm>
            <a:off x="3923928" y="2659976"/>
            <a:ext cx="4933211" cy="3247043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600" b="1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인공지능 적용 호텔</a:t>
            </a:r>
            <a:r>
              <a:rPr kumimoji="0" lang="ko-KR" altLang="en-US" sz="2600" spc="-130" smtClean="0">
                <a:effectLst/>
                <a:latin typeface="맑은 고딕" pitchFamily="50" charset="-127"/>
                <a:ea typeface="맑은 고딕" pitchFamily="50" charset="-127"/>
              </a:rPr>
              <a:t>의 </a:t>
            </a:r>
            <a:r>
              <a:rPr kumimoji="0" lang="en-US" altLang="ko-KR" sz="26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AI</a:t>
            </a:r>
            <a:r>
              <a:rPr kumimoji="0" lang="ko-KR" altLang="en-US" sz="26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 로봇을 통한 비대면 서비스 </a:t>
            </a:r>
            <a:endParaRPr kumimoji="0" lang="en-US" altLang="ko-KR" sz="2600" spc="-130" smtClean="0">
              <a:solidFill>
                <a:schemeClr val="accent1">
                  <a:lumMod val="7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  <a:p>
            <a:pPr marL="457200" indent="-457200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kumimoji="0" lang="ko-KR" altLang="en-US" sz="2600" spc="-130" smtClean="0">
                <a:solidFill>
                  <a:srgbClr val="7030A0"/>
                </a:solidFill>
                <a:effectLst/>
                <a:latin typeface="맑은 고딕" pitchFamily="50" charset="-127"/>
                <a:ea typeface="맑은 고딕" pitchFamily="50" charset="-127"/>
              </a:rPr>
              <a:t>비대면 체크인 </a:t>
            </a:r>
            <a:r>
              <a:rPr kumimoji="0" lang="en-US" altLang="ko-KR" sz="2600" spc="-130" smtClean="0">
                <a:solidFill>
                  <a:srgbClr val="7030A0"/>
                </a:solidFill>
                <a:effectLst/>
                <a:latin typeface="맑은 고딕" pitchFamily="50" charset="-127"/>
                <a:ea typeface="맑은 고딕" pitchFamily="50" charset="-127"/>
              </a:rPr>
              <a:t>/ </a:t>
            </a:r>
            <a:r>
              <a:rPr kumimoji="0" lang="ko-KR" altLang="en-US" sz="2600" spc="-130" smtClean="0">
                <a:solidFill>
                  <a:srgbClr val="7030A0"/>
                </a:solidFill>
                <a:effectLst/>
                <a:latin typeface="맑은 고딕" pitchFamily="50" charset="-127"/>
                <a:ea typeface="맑은 고딕" pitchFamily="50" charset="-127"/>
              </a:rPr>
              <a:t>스마트 객실에서 음성 명령과 터치 스크린으로 온도</a:t>
            </a:r>
            <a:r>
              <a:rPr kumimoji="0" lang="en-US" altLang="ko-KR" sz="2600" spc="-130" smtClean="0">
                <a:solidFill>
                  <a:srgbClr val="7030A0"/>
                </a:solidFill>
                <a:effectLst/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600" spc="-130" smtClean="0">
                <a:solidFill>
                  <a:srgbClr val="7030A0"/>
                </a:solidFill>
                <a:effectLst/>
                <a:latin typeface="맑은 고딕" pitchFamily="50" charset="-127"/>
                <a:ea typeface="맑은 고딕" pitchFamily="50" charset="-127"/>
              </a:rPr>
              <a:t>조명</a:t>
            </a:r>
            <a:r>
              <a:rPr kumimoji="0" lang="en-US" altLang="ko-KR" sz="2600" spc="-130" smtClean="0">
                <a:solidFill>
                  <a:srgbClr val="7030A0"/>
                </a:solidFill>
                <a:effectLst/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600" spc="-130" smtClean="0">
                <a:solidFill>
                  <a:srgbClr val="7030A0"/>
                </a:solidFill>
                <a:effectLst/>
                <a:latin typeface="맑은 고딕" pitchFamily="50" charset="-127"/>
                <a:ea typeface="맑은 고딕" pitchFamily="50" charset="-127"/>
              </a:rPr>
              <a:t>기기 등 제어 </a:t>
            </a:r>
            <a:r>
              <a:rPr kumimoji="0" lang="en-US" altLang="ko-KR" sz="2600" spc="-130" smtClean="0">
                <a:solidFill>
                  <a:srgbClr val="7030A0"/>
                </a:solidFill>
                <a:effectLst/>
                <a:latin typeface="맑은 고딕" pitchFamily="50" charset="-127"/>
                <a:ea typeface="맑은 고딕" pitchFamily="50" charset="-127"/>
              </a:rPr>
              <a:t>/ </a:t>
            </a:r>
            <a:r>
              <a:rPr kumimoji="0" lang="ko-KR" altLang="en-US" sz="2600" spc="-130" smtClean="0">
                <a:solidFill>
                  <a:srgbClr val="7030A0"/>
                </a:solidFill>
                <a:effectLst/>
                <a:latin typeface="맑은 고딕" pitchFamily="50" charset="-127"/>
                <a:ea typeface="맑은 고딕" pitchFamily="50" charset="-127"/>
              </a:rPr>
              <a:t>외국인을 위한 자동 번역 서비스 </a:t>
            </a:r>
            <a:endParaRPr kumimoji="0" lang="en-US" altLang="ko-KR" sz="2600" spc="-130" smtClean="0">
              <a:solidFill>
                <a:srgbClr val="7030A0"/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2555776" y="1934397"/>
            <a:ext cx="3240360" cy="540000"/>
          </a:xfrm>
          <a:prstGeom prst="roundRect">
            <a:avLst>
              <a:gd name="adj" fmla="val 23308"/>
            </a:avLst>
          </a:prstGeom>
          <a:solidFill>
            <a:schemeClr val="accent1">
              <a:lumMod val="75000"/>
            </a:schemeClr>
          </a:solidFill>
          <a:ln w="28575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600" b="1" spc="-100" smtClean="0">
                <a:solidFill>
                  <a:schemeClr val="bg1"/>
                </a:solidFill>
                <a:effectLst/>
              </a:rPr>
              <a:t>호텔</a:t>
            </a:r>
            <a:r>
              <a:rPr lang="en-US" altLang="ko-KR" sz="2600" b="1" spc="-100" smtClean="0">
                <a:solidFill>
                  <a:schemeClr val="bg1"/>
                </a:solidFill>
                <a:effectLst/>
              </a:rPr>
              <a:t>·</a:t>
            </a:r>
            <a:r>
              <a:rPr lang="ko-KR" altLang="en-US" sz="2600" b="1" spc="-100" smtClean="0">
                <a:solidFill>
                  <a:schemeClr val="bg1"/>
                </a:solidFill>
                <a:effectLst/>
              </a:rPr>
              <a:t>관광산업 분야</a:t>
            </a:r>
            <a:endParaRPr lang="ko-KR" altLang="en-US" sz="2600" b="1" spc="-100">
              <a:solidFill>
                <a:schemeClr val="bg1"/>
              </a:solidFill>
              <a:effectLst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26" y="2780928"/>
            <a:ext cx="3508387" cy="256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87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240" y="985921"/>
            <a:ext cx="8335518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  <a:spcBef>
                <a:spcPts val="600"/>
              </a:spcBef>
            </a:pPr>
            <a:r>
              <a:rPr kumimoji="0" lang="ko-KR" altLang="en-US" sz="3000" spc="-170" smtClean="0">
                <a:effectLst/>
                <a:latin typeface="+mn-ea"/>
                <a:ea typeface="+mn-ea"/>
              </a:rPr>
              <a:t>우리 </a:t>
            </a:r>
            <a:r>
              <a:rPr kumimoji="0" lang="ko-KR" altLang="en-US" sz="3000" spc="-170">
                <a:effectLst/>
                <a:latin typeface="+mn-ea"/>
                <a:ea typeface="+mn-ea"/>
              </a:rPr>
              <a:t>사회는 디지털 기술의 발전과 </a:t>
            </a:r>
            <a:r>
              <a:rPr kumimoji="0" lang="en-US" altLang="ko-KR" sz="3000" spc="-170">
                <a:effectLst/>
                <a:latin typeface="+mn-ea"/>
                <a:ea typeface="+mn-ea"/>
              </a:rPr>
              <a:t>4</a:t>
            </a:r>
            <a:r>
              <a:rPr kumimoji="0" lang="ko-KR" altLang="en-US" sz="3000" spc="-170">
                <a:effectLst/>
                <a:latin typeface="+mn-ea"/>
                <a:ea typeface="+mn-ea"/>
              </a:rPr>
              <a:t>차 산업혁명을 통해 </a:t>
            </a:r>
            <a:r>
              <a:rPr kumimoji="0" lang="ko-KR" altLang="en-US" sz="3000" spc="-170"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rPr>
              <a:t>디지털 전환 시대</a:t>
            </a:r>
            <a:r>
              <a:rPr kumimoji="0" lang="ko-KR" altLang="en-US" sz="3000" spc="-170">
                <a:effectLst/>
                <a:latin typeface="+mn-ea"/>
                <a:ea typeface="+mn-ea"/>
              </a:rPr>
              <a:t>를 </a:t>
            </a:r>
            <a:r>
              <a:rPr kumimoji="0" lang="ko-KR" altLang="en-US" sz="3000" spc="-170" smtClean="0">
                <a:effectLst/>
                <a:latin typeface="+mn-ea"/>
                <a:ea typeface="+mn-ea"/>
              </a:rPr>
              <a:t>맞이하였습니다</a:t>
            </a:r>
            <a:r>
              <a:rPr kumimoji="0" lang="en-US" altLang="ko-KR" sz="3000" spc="-170" smtClean="0">
                <a:effectLst/>
                <a:latin typeface="+mn-ea"/>
                <a:ea typeface="+mn-ea"/>
              </a:rPr>
              <a:t>.</a:t>
            </a:r>
            <a:endParaRPr kumimoji="0" lang="ko-KR" altLang="en-US" sz="3000">
              <a:effectLst/>
              <a:latin typeface="+mn-ea"/>
              <a:ea typeface="+mn-ea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모서리가 둥근 직사각형 28"/>
          <p:cNvSpPr/>
          <p:nvPr/>
        </p:nvSpPr>
        <p:spPr>
          <a:xfrm>
            <a:off x="8028384" y="33265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+mn-ea"/>
              </a:rPr>
              <a:t>P. 12</a:t>
            </a:r>
            <a:endParaRPr lang="ko-KR" altLang="en-US" sz="2000"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188640"/>
            <a:ext cx="1962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ko-KR" altLang="en-US" sz="3200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생각 열기</a:t>
            </a:r>
            <a:endParaRPr lang="en-US" altLang="ko-KR" sz="3200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949883" y="2276872"/>
            <a:ext cx="7272808" cy="4447404"/>
            <a:chOff x="755576" y="2149948"/>
            <a:chExt cx="7100466" cy="4336909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5576" y="2149948"/>
              <a:ext cx="7100466" cy="4336909"/>
            </a:xfrm>
            <a:prstGeom prst="rect">
              <a:avLst/>
            </a:prstGeom>
          </p:spPr>
        </p:pic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5576" y="6165304"/>
              <a:ext cx="490791" cy="321553"/>
            </a:xfrm>
            <a:prstGeom prst="rect">
              <a:avLst/>
            </a:prstGeom>
          </p:spPr>
        </p:pic>
      </p:grp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887" y="3338512"/>
            <a:ext cx="276225" cy="180975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287" y="3490912"/>
            <a:ext cx="276225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23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텍스트 개체 틀 7"/>
          <p:cNvSpPr txBox="1">
            <a:spLocks/>
          </p:cNvSpPr>
          <p:nvPr/>
        </p:nvSpPr>
        <p:spPr>
          <a:xfrm>
            <a:off x="971600" y="1069642"/>
            <a:ext cx="5769528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284163" indent="-28416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sz="3200" b="1" spc="-150">
                <a:solidFill>
                  <a:srgbClr val="C00000"/>
                </a:solidFill>
                <a:effectLst/>
                <a:latin typeface="맑은 고딕"/>
                <a:ea typeface="맑은 고딕"/>
              </a:rPr>
              <a:t>다양한 분야의 디지털 전환 사례</a:t>
            </a:r>
            <a:endParaRPr kumimoji="0" lang="ko-KR" altLang="en-US" sz="3200" b="1" i="0" u="none" strike="noStrike" kern="1200" cap="none" spc="-150" normalizeH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26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79512" y="142852"/>
            <a:ext cx="5760586" cy="71508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altLang="ko-KR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1 </a:t>
            </a:r>
            <a:r>
              <a:rPr lang="ko-KR" altLang="en-US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디지털 전환과 우리 생활</a:t>
            </a:r>
            <a:endParaRPr lang="en-US" altLang="ko-KR" smtClean="0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95536" y="1110288"/>
            <a:ext cx="576064" cy="4304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smtClean="0">
                <a:effectLst/>
                <a:latin typeface="+mn-ea"/>
              </a:rPr>
              <a:t>02</a:t>
            </a:r>
            <a:endParaRPr lang="ko-KR" altLang="en-US" sz="2600" b="1">
              <a:effectLst/>
              <a:latin typeface="+mn-ea"/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2615485" y="1968260"/>
            <a:ext cx="2191800" cy="540000"/>
          </a:xfrm>
          <a:prstGeom prst="roundRect">
            <a:avLst>
              <a:gd name="adj" fmla="val 23308"/>
            </a:avLst>
          </a:prstGeom>
          <a:solidFill>
            <a:schemeClr val="accent1">
              <a:lumMod val="75000"/>
            </a:schemeClr>
          </a:solidFill>
          <a:ln w="28575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600" b="1" spc="-100" smtClean="0">
                <a:solidFill>
                  <a:schemeClr val="bg1"/>
                </a:solidFill>
                <a:effectLst/>
              </a:rPr>
              <a:t>금융 분야</a:t>
            </a:r>
            <a:endParaRPr lang="ko-KR" altLang="en-US" sz="2600" b="1" spc="-100">
              <a:solidFill>
                <a:schemeClr val="bg1"/>
              </a:solidFill>
              <a:effectLst/>
            </a:endParaRPr>
          </a:p>
        </p:txBody>
      </p:sp>
      <p:sp>
        <p:nvSpPr>
          <p:cNvPr id="19" name="텍스트 개체 틀 7"/>
          <p:cNvSpPr txBox="1">
            <a:spLocks/>
          </p:cNvSpPr>
          <p:nvPr/>
        </p:nvSpPr>
        <p:spPr>
          <a:xfrm>
            <a:off x="3923928" y="2659976"/>
            <a:ext cx="4933211" cy="3247043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600" spc="-130" smtClean="0">
                <a:effectLst/>
                <a:latin typeface="맑은 고딕" pitchFamily="50" charset="-127"/>
                <a:ea typeface="맑은 고딕" pitchFamily="50" charset="-127"/>
              </a:rPr>
              <a:t>자체 개발한</a:t>
            </a:r>
            <a:r>
              <a:rPr kumimoji="0" lang="ko-KR" altLang="en-US" sz="2600" b="1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 인공지능 로봇</a:t>
            </a:r>
            <a:r>
              <a:rPr kumimoji="0" lang="ko-KR" altLang="en-US" sz="2600" spc="-130" smtClean="0">
                <a:effectLst/>
                <a:latin typeface="맑은 고딕" pitchFamily="50" charset="-127"/>
                <a:ea typeface="맑은 고딕" pitchFamily="50" charset="-127"/>
              </a:rPr>
              <a:t>의 </a:t>
            </a:r>
            <a:r>
              <a:rPr kumimoji="0" lang="ko-KR" altLang="en-US" sz="26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고객 응대 서비스 </a:t>
            </a:r>
            <a:endParaRPr kumimoji="0" lang="en-US" altLang="ko-KR" sz="2600" spc="-130" smtClean="0">
              <a:solidFill>
                <a:schemeClr val="accent1">
                  <a:lumMod val="7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  <a:p>
            <a:pPr marL="457200" indent="-457200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kumimoji="0" lang="ko-KR" altLang="en-US" sz="2600" spc="-130" smtClean="0">
                <a:solidFill>
                  <a:srgbClr val="7030A0"/>
                </a:solidFill>
                <a:effectLst/>
                <a:latin typeface="맑은 고딕" pitchFamily="50" charset="-127"/>
                <a:ea typeface="맑은 고딕" pitchFamily="50" charset="-127"/>
              </a:rPr>
              <a:t>고객의 목소리 인식 및 대화 </a:t>
            </a:r>
            <a:r>
              <a:rPr kumimoji="0" lang="en-US" altLang="ko-KR" sz="2600" spc="-130" smtClean="0">
                <a:solidFill>
                  <a:srgbClr val="7030A0"/>
                </a:solidFill>
                <a:effectLst/>
                <a:latin typeface="맑은 고딕" pitchFamily="50" charset="-127"/>
                <a:ea typeface="맑은 고딕" pitchFamily="50" charset="-127"/>
              </a:rPr>
              <a:t>/ </a:t>
            </a:r>
            <a:r>
              <a:rPr kumimoji="0" lang="ko-KR" altLang="en-US" sz="2600" spc="-130" smtClean="0">
                <a:solidFill>
                  <a:srgbClr val="7030A0"/>
                </a:solidFill>
                <a:effectLst/>
                <a:latin typeface="맑은 고딕" pitchFamily="50" charset="-127"/>
                <a:ea typeface="맑은 고딕" pitchFamily="50" charset="-127"/>
              </a:rPr>
              <a:t>효율적인 고객 응대 및 대기 시간 단축 </a:t>
            </a:r>
            <a:r>
              <a:rPr kumimoji="0" lang="en-US" altLang="ko-KR" sz="2600" spc="-130" smtClean="0">
                <a:solidFill>
                  <a:srgbClr val="7030A0"/>
                </a:solidFill>
                <a:effectLst/>
                <a:latin typeface="맑은 고딕" pitchFamily="50" charset="-127"/>
                <a:ea typeface="맑은 고딕" pitchFamily="50" charset="-127"/>
              </a:rPr>
              <a:t>/ </a:t>
            </a:r>
            <a:r>
              <a:rPr kumimoji="0" lang="ko-KR" altLang="en-US" sz="2600" spc="-130" smtClean="0">
                <a:solidFill>
                  <a:srgbClr val="7030A0"/>
                </a:solidFill>
                <a:effectLst/>
                <a:latin typeface="맑은 고딕" pitchFamily="50" charset="-127"/>
                <a:ea typeface="맑은 고딕" pitchFamily="50" charset="-127"/>
              </a:rPr>
              <a:t>국적에 따른 다양한 언어 서비스 </a:t>
            </a:r>
            <a:endParaRPr kumimoji="0" lang="en-US" altLang="ko-KR" sz="2600" spc="-130" smtClean="0">
              <a:solidFill>
                <a:srgbClr val="7030A0"/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822103"/>
            <a:ext cx="3531873" cy="25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5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텍스트 개체 틀 7"/>
          <p:cNvSpPr txBox="1">
            <a:spLocks/>
          </p:cNvSpPr>
          <p:nvPr/>
        </p:nvSpPr>
        <p:spPr>
          <a:xfrm>
            <a:off x="971600" y="1069642"/>
            <a:ext cx="5769528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284163" indent="-28416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sz="3200" b="1" spc="-150">
                <a:solidFill>
                  <a:srgbClr val="C00000"/>
                </a:solidFill>
                <a:effectLst/>
                <a:latin typeface="맑은 고딕"/>
                <a:ea typeface="맑은 고딕"/>
              </a:rPr>
              <a:t>다양한 분야의 디지털 전환 사례</a:t>
            </a:r>
            <a:endParaRPr kumimoji="0" lang="ko-KR" altLang="en-US" sz="3200" b="1" i="0" u="none" strike="noStrike" kern="1200" cap="none" spc="-150" normalizeH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26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79512" y="142852"/>
            <a:ext cx="5760586" cy="71508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altLang="ko-KR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1 </a:t>
            </a:r>
            <a:r>
              <a:rPr lang="ko-KR" altLang="en-US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디지털 전환과 우리 생활</a:t>
            </a:r>
            <a:endParaRPr lang="en-US" altLang="ko-KR" smtClean="0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95536" y="1110288"/>
            <a:ext cx="576064" cy="4304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smtClean="0">
                <a:effectLst/>
                <a:latin typeface="+mn-ea"/>
              </a:rPr>
              <a:t>02</a:t>
            </a:r>
            <a:endParaRPr lang="ko-KR" altLang="en-US" sz="2600" b="1">
              <a:effectLst/>
              <a:latin typeface="+mn-ea"/>
            </a:endParaRPr>
          </a:p>
        </p:txBody>
      </p:sp>
      <p:sp>
        <p:nvSpPr>
          <p:cNvPr id="19" name="텍스트 개체 틀 7"/>
          <p:cNvSpPr txBox="1">
            <a:spLocks/>
          </p:cNvSpPr>
          <p:nvPr/>
        </p:nvSpPr>
        <p:spPr>
          <a:xfrm>
            <a:off x="3923928" y="2659976"/>
            <a:ext cx="4933211" cy="3247043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600" b="1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스마트 물류 센터</a:t>
            </a:r>
            <a:r>
              <a:rPr kumimoji="0" lang="ko-KR" altLang="en-US" sz="2600" spc="-130" smtClean="0">
                <a:effectLst/>
                <a:latin typeface="맑은 고딕" pitchFamily="50" charset="-127"/>
                <a:ea typeface="맑은 고딕" pitchFamily="50" charset="-127"/>
              </a:rPr>
              <a:t>에서는 </a:t>
            </a:r>
            <a:r>
              <a:rPr kumimoji="0" lang="ko-KR" altLang="en-US" sz="26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소형 자율 배송 로봇을 원격 제어 및 조작</a:t>
            </a:r>
            <a:endParaRPr kumimoji="0" lang="en-US" altLang="ko-KR" sz="2600" spc="-130" smtClean="0">
              <a:solidFill>
                <a:schemeClr val="accent1">
                  <a:lumMod val="7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  <a:p>
            <a:pPr marL="457200" indent="-457200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kumimoji="0" lang="ko-KR" altLang="en-US" sz="2600" spc="-130" smtClean="0">
                <a:solidFill>
                  <a:srgbClr val="7030A0"/>
                </a:solidFill>
                <a:effectLst/>
                <a:latin typeface="맑은 고딕" pitchFamily="50" charset="-127"/>
                <a:ea typeface="맑은 고딕" pitchFamily="50" charset="-127"/>
              </a:rPr>
              <a:t>작업자를 보조하여 운반이나 진열 </a:t>
            </a:r>
            <a:r>
              <a:rPr kumimoji="0" lang="en-US" altLang="ko-KR" sz="2600" spc="-130" smtClean="0">
                <a:solidFill>
                  <a:srgbClr val="7030A0"/>
                </a:solidFill>
                <a:effectLst/>
                <a:latin typeface="맑은 고딕" pitchFamily="50" charset="-127"/>
                <a:ea typeface="맑은 고딕" pitchFamily="50" charset="-127"/>
              </a:rPr>
              <a:t>/ </a:t>
            </a:r>
            <a:r>
              <a:rPr kumimoji="0" lang="ko-KR" altLang="en-US" sz="2600" spc="-130" smtClean="0">
                <a:solidFill>
                  <a:srgbClr val="7030A0"/>
                </a:solidFill>
                <a:effectLst/>
                <a:latin typeface="맑은 고딕" pitchFamily="50" charset="-127"/>
                <a:ea typeface="맑은 고딕" pitchFamily="50" charset="-127"/>
              </a:rPr>
              <a:t>가장 효율적 경로를 선택해서 이동 </a:t>
            </a:r>
            <a:r>
              <a:rPr kumimoji="0" lang="en-US" altLang="ko-KR" sz="2600" spc="-130" smtClean="0">
                <a:solidFill>
                  <a:srgbClr val="7030A0"/>
                </a:solidFill>
                <a:effectLst/>
                <a:latin typeface="맑은 고딕" pitchFamily="50" charset="-127"/>
                <a:ea typeface="맑은 고딕" pitchFamily="50" charset="-127"/>
              </a:rPr>
              <a:t>/ </a:t>
            </a:r>
            <a:r>
              <a:rPr kumimoji="0" lang="ko-KR" altLang="en-US" sz="2600" spc="-130" smtClean="0">
                <a:solidFill>
                  <a:srgbClr val="7030A0"/>
                </a:solidFill>
                <a:effectLst/>
                <a:latin typeface="맑은 고딕" pitchFamily="50" charset="-127"/>
                <a:ea typeface="맑은 고딕" pitchFamily="50" charset="-127"/>
              </a:rPr>
              <a:t>화물 작업의 흐름을 감지하여 효율적 운반</a:t>
            </a:r>
            <a:endParaRPr kumimoji="0" lang="en-US" altLang="ko-KR" sz="2600" spc="-130" smtClean="0">
              <a:solidFill>
                <a:srgbClr val="7030A0"/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2524216" y="1947672"/>
            <a:ext cx="2664296" cy="540000"/>
          </a:xfrm>
          <a:prstGeom prst="roundRect">
            <a:avLst>
              <a:gd name="adj" fmla="val 23308"/>
            </a:avLst>
          </a:prstGeom>
          <a:solidFill>
            <a:schemeClr val="accent1">
              <a:lumMod val="75000"/>
            </a:schemeClr>
          </a:solidFill>
          <a:ln w="28575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600" b="1" spc="-100" smtClean="0">
                <a:solidFill>
                  <a:schemeClr val="bg1"/>
                </a:solidFill>
                <a:effectLst/>
              </a:rPr>
              <a:t>물류</a:t>
            </a:r>
            <a:r>
              <a:rPr lang="en-US" altLang="ko-KR" sz="2600" b="1" spc="-100" smtClean="0">
                <a:solidFill>
                  <a:schemeClr val="bg1"/>
                </a:solidFill>
                <a:effectLst/>
              </a:rPr>
              <a:t>·</a:t>
            </a:r>
            <a:r>
              <a:rPr lang="ko-KR" altLang="en-US" sz="2600" b="1" spc="-100" smtClean="0">
                <a:solidFill>
                  <a:schemeClr val="bg1"/>
                </a:solidFill>
                <a:effectLst/>
              </a:rPr>
              <a:t>유통 분야</a:t>
            </a:r>
            <a:endParaRPr lang="ko-KR" altLang="en-US" sz="2600" b="1" spc="-100">
              <a:solidFill>
                <a:schemeClr val="bg1"/>
              </a:solidFill>
              <a:effectLst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33" y="2780928"/>
            <a:ext cx="3487060" cy="255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83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텍스트 개체 틀 7"/>
          <p:cNvSpPr txBox="1">
            <a:spLocks/>
          </p:cNvSpPr>
          <p:nvPr/>
        </p:nvSpPr>
        <p:spPr>
          <a:xfrm>
            <a:off x="971600" y="1069642"/>
            <a:ext cx="5769528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284163" indent="-28416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sz="3200" b="1" spc="-150">
                <a:solidFill>
                  <a:srgbClr val="C00000"/>
                </a:solidFill>
                <a:effectLst/>
                <a:latin typeface="맑은 고딕"/>
                <a:ea typeface="맑은 고딕"/>
              </a:rPr>
              <a:t>다양한 분야의 디지털 전환 사례</a:t>
            </a:r>
            <a:endParaRPr kumimoji="0" lang="ko-KR" altLang="en-US" sz="3200" b="1" i="0" u="none" strike="noStrike" kern="1200" cap="none" spc="-150" normalizeH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27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79512" y="142852"/>
            <a:ext cx="5760586" cy="71508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altLang="ko-KR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1 </a:t>
            </a:r>
            <a:r>
              <a:rPr lang="ko-KR" altLang="en-US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디지털 전환과 우리 생활</a:t>
            </a:r>
            <a:endParaRPr lang="en-US" altLang="ko-KR" smtClean="0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95536" y="1110288"/>
            <a:ext cx="576064" cy="4304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smtClean="0">
                <a:effectLst/>
                <a:latin typeface="+mn-ea"/>
              </a:rPr>
              <a:t>02</a:t>
            </a:r>
            <a:endParaRPr lang="ko-KR" altLang="en-US" sz="2600" b="1">
              <a:effectLst/>
              <a:latin typeface="+mn-ea"/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2615485" y="1968260"/>
            <a:ext cx="2191800" cy="540000"/>
          </a:xfrm>
          <a:prstGeom prst="roundRect">
            <a:avLst>
              <a:gd name="adj" fmla="val 23308"/>
            </a:avLst>
          </a:prstGeom>
          <a:solidFill>
            <a:schemeClr val="accent1">
              <a:lumMod val="75000"/>
            </a:schemeClr>
          </a:solidFill>
          <a:ln w="28575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600" b="1" spc="-100" smtClean="0">
                <a:solidFill>
                  <a:schemeClr val="bg1"/>
                </a:solidFill>
                <a:effectLst/>
              </a:rPr>
              <a:t>농업 분야</a:t>
            </a:r>
            <a:endParaRPr lang="ko-KR" altLang="en-US" sz="2600" b="1" spc="-100">
              <a:solidFill>
                <a:schemeClr val="bg1"/>
              </a:solidFill>
              <a:effectLst/>
            </a:endParaRPr>
          </a:p>
        </p:txBody>
      </p:sp>
      <p:sp>
        <p:nvSpPr>
          <p:cNvPr id="19" name="텍스트 개체 틀 7"/>
          <p:cNvSpPr txBox="1">
            <a:spLocks/>
          </p:cNvSpPr>
          <p:nvPr/>
        </p:nvSpPr>
        <p:spPr>
          <a:xfrm>
            <a:off x="3923928" y="2659976"/>
            <a:ext cx="4933211" cy="3760004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600" b="1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스마트팜</a:t>
            </a:r>
            <a:r>
              <a:rPr kumimoji="0" lang="ko-KR" altLang="en-US" sz="2600" spc="-130" smtClean="0">
                <a:effectLst/>
                <a:latin typeface="맑은 고딕" pitchFamily="50" charset="-127"/>
                <a:ea typeface="맑은 고딕" pitchFamily="50" charset="-127"/>
              </a:rPr>
              <a:t>에서는 </a:t>
            </a:r>
            <a:r>
              <a:rPr kumimoji="0" lang="ko-KR" altLang="en-US" sz="26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작물의 생산부터 유통</a:t>
            </a:r>
            <a:r>
              <a:rPr kumimoji="0" lang="en-US" altLang="ko-KR" sz="26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6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소비 전 과정에 </a:t>
            </a:r>
            <a:r>
              <a:rPr kumimoji="0" lang="en-US" altLang="ko-KR" sz="26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IT </a:t>
            </a:r>
            <a:r>
              <a:rPr kumimoji="0" lang="ko-KR" altLang="en-US" sz="26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기술 활용 </a:t>
            </a:r>
            <a:endParaRPr kumimoji="0" lang="en-US" altLang="ko-KR" sz="2600" spc="-130" smtClean="0">
              <a:solidFill>
                <a:schemeClr val="accent1">
                  <a:lumMod val="7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  <a:p>
            <a:pPr marL="457200" indent="-457200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kumimoji="0" lang="ko-KR" altLang="en-US" sz="2600" spc="-130" smtClean="0">
                <a:solidFill>
                  <a:srgbClr val="7030A0"/>
                </a:solidFill>
                <a:effectLst/>
                <a:latin typeface="맑은 고딕" pitchFamily="50" charset="-127"/>
                <a:ea typeface="맑은 고딕" pitchFamily="50" charset="-127"/>
              </a:rPr>
              <a:t>드론</a:t>
            </a:r>
            <a:r>
              <a:rPr kumimoji="0" lang="en-US" altLang="ko-KR" sz="2600" spc="-130" smtClean="0">
                <a:solidFill>
                  <a:srgbClr val="7030A0"/>
                </a:solidFill>
                <a:effectLst/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600" spc="-130" smtClean="0">
                <a:solidFill>
                  <a:srgbClr val="7030A0"/>
                </a:solidFill>
                <a:effectLst/>
                <a:latin typeface="맑은 고딕" pitchFamily="50" charset="-127"/>
                <a:ea typeface="맑은 고딕" pitchFamily="50" charset="-127"/>
              </a:rPr>
              <a:t>컴퓨터 비전을 통한 농작물 모니터링 </a:t>
            </a:r>
            <a:r>
              <a:rPr kumimoji="0" lang="en-US" altLang="ko-KR" sz="2600" spc="-130" smtClean="0">
                <a:solidFill>
                  <a:srgbClr val="7030A0"/>
                </a:solidFill>
                <a:effectLst/>
                <a:latin typeface="맑은 고딕" pitchFamily="50" charset="-127"/>
                <a:ea typeface="맑은 고딕" pitchFamily="50" charset="-127"/>
              </a:rPr>
              <a:t>/ </a:t>
            </a:r>
            <a:r>
              <a:rPr kumimoji="0" lang="ko-KR" altLang="en-US" sz="2600" spc="-130" smtClean="0">
                <a:solidFill>
                  <a:srgbClr val="7030A0"/>
                </a:solidFill>
                <a:effectLst/>
                <a:latin typeface="맑은 고딕" pitchFamily="50" charset="-127"/>
                <a:ea typeface="맑은 고딕" pitchFamily="50" charset="-127"/>
              </a:rPr>
              <a:t>인공지능을 활용한 병충해 예방 및 기상 예측  </a:t>
            </a:r>
            <a:r>
              <a:rPr kumimoji="0" lang="en-US" altLang="ko-KR" sz="2600" spc="-130" smtClean="0">
                <a:solidFill>
                  <a:srgbClr val="7030A0"/>
                </a:solidFill>
                <a:effectLst/>
                <a:latin typeface="맑은 고딕" pitchFamily="50" charset="-127"/>
                <a:ea typeface="맑은 고딕" pitchFamily="50" charset="-127"/>
              </a:rPr>
              <a:t>/ </a:t>
            </a:r>
            <a:r>
              <a:rPr kumimoji="0" lang="ko-KR" altLang="en-US" sz="2600" spc="-130" smtClean="0">
                <a:solidFill>
                  <a:srgbClr val="7030A0"/>
                </a:solidFill>
                <a:effectLst/>
                <a:latin typeface="맑은 고딕" pitchFamily="50" charset="-127"/>
                <a:ea typeface="맑은 고딕" pitchFamily="50" charset="-127"/>
              </a:rPr>
              <a:t>생산 로봇의 대량 작물 재배 및 수확</a:t>
            </a:r>
            <a:endParaRPr kumimoji="0" lang="en-US" altLang="ko-KR" sz="2600" spc="-130" smtClean="0">
              <a:solidFill>
                <a:srgbClr val="7030A0"/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780928"/>
            <a:ext cx="3530219" cy="25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20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텍스트 개체 틀 7"/>
          <p:cNvSpPr txBox="1">
            <a:spLocks/>
          </p:cNvSpPr>
          <p:nvPr/>
        </p:nvSpPr>
        <p:spPr>
          <a:xfrm>
            <a:off x="971600" y="1069642"/>
            <a:ext cx="5769528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284163" indent="-28416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sz="3200" b="1" spc="-150">
                <a:solidFill>
                  <a:srgbClr val="C00000"/>
                </a:solidFill>
                <a:effectLst/>
                <a:latin typeface="맑은 고딕"/>
                <a:ea typeface="맑은 고딕"/>
              </a:rPr>
              <a:t>다양한 분야의 디지털 전환 사례</a:t>
            </a:r>
            <a:endParaRPr kumimoji="0" lang="ko-KR" altLang="en-US" sz="3200" b="1" i="0" u="none" strike="noStrike" kern="1200" cap="none" spc="-150" normalizeH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27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79512" y="142852"/>
            <a:ext cx="5760586" cy="71508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altLang="ko-KR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1 </a:t>
            </a:r>
            <a:r>
              <a:rPr lang="ko-KR" altLang="en-US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디지털 전환과 우리 생활</a:t>
            </a:r>
            <a:endParaRPr lang="en-US" altLang="ko-KR" smtClean="0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95536" y="1110288"/>
            <a:ext cx="576064" cy="4304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smtClean="0">
                <a:effectLst/>
                <a:latin typeface="+mn-ea"/>
              </a:rPr>
              <a:t>02</a:t>
            </a:r>
            <a:endParaRPr lang="ko-KR" altLang="en-US" sz="2600" b="1">
              <a:effectLst/>
              <a:latin typeface="+mn-ea"/>
            </a:endParaRPr>
          </a:p>
        </p:txBody>
      </p:sp>
      <p:sp>
        <p:nvSpPr>
          <p:cNvPr id="19" name="텍스트 개체 틀 7"/>
          <p:cNvSpPr txBox="1">
            <a:spLocks/>
          </p:cNvSpPr>
          <p:nvPr/>
        </p:nvSpPr>
        <p:spPr>
          <a:xfrm>
            <a:off x="3923928" y="2659976"/>
            <a:ext cx="4933211" cy="3760004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600" spc="-130" smtClean="0">
                <a:effectLst/>
                <a:latin typeface="맑은 고딕" pitchFamily="50" charset="-127"/>
                <a:ea typeface="맑은 고딕" pitchFamily="50" charset="-127"/>
              </a:rPr>
              <a:t>공공 기관에서 </a:t>
            </a:r>
            <a:r>
              <a:rPr kumimoji="0" lang="ko-KR" altLang="en-US" sz="2600" b="1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스마트 공공 서비스</a:t>
            </a:r>
            <a:r>
              <a:rPr kumimoji="0" lang="ko-KR" altLang="en-US" sz="2600" spc="-130" smtClean="0">
                <a:effectLst/>
                <a:latin typeface="맑은 고딕" pitchFamily="50" charset="-127"/>
                <a:ea typeface="맑은 고딕" pitchFamily="50" charset="-127"/>
              </a:rPr>
              <a:t> 제공</a:t>
            </a:r>
            <a:endParaRPr kumimoji="0" lang="en-US" altLang="ko-KR" sz="2600" spc="-130" smtClean="0">
              <a:solidFill>
                <a:schemeClr val="accent1">
                  <a:lumMod val="7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  <a:p>
            <a:pPr marL="457200" indent="-457200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kumimoji="0" lang="ko-KR" altLang="en-US" sz="2600" spc="-130" smtClean="0">
                <a:solidFill>
                  <a:srgbClr val="7030A0"/>
                </a:solidFill>
                <a:effectLst/>
                <a:latin typeface="맑은 고딕" pitchFamily="50" charset="-127"/>
                <a:ea typeface="맑은 고딕" pitchFamily="50" charset="-127"/>
              </a:rPr>
              <a:t>인공지능 키오스크에서 모바일 신분증이나 안면 인식 기술로 신원 증명 </a:t>
            </a:r>
            <a:r>
              <a:rPr kumimoji="0" lang="en-US" altLang="ko-KR" sz="2600" spc="-130" smtClean="0">
                <a:solidFill>
                  <a:srgbClr val="7030A0"/>
                </a:solidFill>
                <a:effectLst/>
                <a:latin typeface="맑은 고딕" pitchFamily="50" charset="-127"/>
                <a:ea typeface="맑은 고딕" pitchFamily="50" charset="-127"/>
              </a:rPr>
              <a:t>/ </a:t>
            </a:r>
            <a:r>
              <a:rPr kumimoji="0" lang="ko-KR" altLang="en-US" sz="2600" spc="-130" smtClean="0">
                <a:solidFill>
                  <a:srgbClr val="7030A0"/>
                </a:solidFill>
                <a:effectLst/>
                <a:latin typeface="맑은 고딕" pitchFamily="50" charset="-127"/>
                <a:ea typeface="맑은 고딕" pitchFamily="50" charset="-127"/>
              </a:rPr>
              <a:t>비대면 각종 증명서 발급 및 세금 납부 </a:t>
            </a:r>
            <a:r>
              <a:rPr kumimoji="0" lang="en-US" altLang="ko-KR" sz="2600" spc="-130" smtClean="0">
                <a:solidFill>
                  <a:srgbClr val="7030A0"/>
                </a:solidFill>
                <a:effectLst/>
                <a:latin typeface="맑은 고딕" pitchFamily="50" charset="-127"/>
                <a:ea typeface="맑은 고딕" pitchFamily="50" charset="-127"/>
              </a:rPr>
              <a:t>/ </a:t>
            </a:r>
            <a:r>
              <a:rPr kumimoji="0" lang="ko-KR" altLang="en-US" sz="2600" spc="-130" smtClean="0">
                <a:solidFill>
                  <a:srgbClr val="7030A0"/>
                </a:solidFill>
                <a:effectLst/>
                <a:latin typeface="맑은 고딕" pitchFamily="50" charset="-127"/>
                <a:ea typeface="맑은 고딕" pitchFamily="50" charset="-127"/>
              </a:rPr>
              <a:t>음성으로 민원 서비스 </a:t>
            </a:r>
            <a:endParaRPr kumimoji="0" lang="en-US" altLang="ko-KR" sz="2600" spc="-130" smtClean="0">
              <a:solidFill>
                <a:srgbClr val="7030A0"/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2411760" y="1907784"/>
            <a:ext cx="3744416" cy="540000"/>
          </a:xfrm>
          <a:prstGeom prst="roundRect">
            <a:avLst>
              <a:gd name="adj" fmla="val 23308"/>
            </a:avLst>
          </a:prstGeom>
          <a:solidFill>
            <a:schemeClr val="accent1">
              <a:lumMod val="75000"/>
            </a:schemeClr>
          </a:solidFill>
          <a:ln w="28575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600" b="1" spc="-100" smtClean="0">
                <a:solidFill>
                  <a:schemeClr val="bg1"/>
                </a:solidFill>
                <a:effectLst/>
              </a:rPr>
              <a:t>행정</a:t>
            </a:r>
            <a:r>
              <a:rPr lang="en-US" altLang="ko-KR" sz="2600" b="1" spc="-100" smtClean="0">
                <a:solidFill>
                  <a:schemeClr val="bg1"/>
                </a:solidFill>
                <a:effectLst/>
              </a:rPr>
              <a:t>·</a:t>
            </a:r>
            <a:r>
              <a:rPr lang="ko-KR" altLang="en-US" sz="2600" b="1" spc="-100" smtClean="0">
                <a:solidFill>
                  <a:schemeClr val="bg1"/>
                </a:solidFill>
                <a:effectLst/>
              </a:rPr>
              <a:t>공공 서비스 분야</a:t>
            </a:r>
            <a:endParaRPr lang="ko-KR" altLang="en-US" sz="2600" b="1" spc="-100">
              <a:solidFill>
                <a:schemeClr val="bg1"/>
              </a:solidFill>
              <a:effectLst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44" y="2780928"/>
            <a:ext cx="3485469" cy="257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5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텍스트 개체 틀 7"/>
          <p:cNvSpPr txBox="1">
            <a:spLocks/>
          </p:cNvSpPr>
          <p:nvPr/>
        </p:nvSpPr>
        <p:spPr>
          <a:xfrm>
            <a:off x="971600" y="1069642"/>
            <a:ext cx="5769528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284163" indent="-28416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sz="3200" b="1" spc="-150">
                <a:solidFill>
                  <a:srgbClr val="C00000"/>
                </a:solidFill>
                <a:effectLst/>
                <a:latin typeface="맑은 고딕"/>
                <a:ea typeface="맑은 고딕"/>
              </a:rPr>
              <a:t>다양한 분야의 디지털 전환 사례</a:t>
            </a:r>
            <a:endParaRPr kumimoji="0" lang="ko-KR" altLang="en-US" sz="3200" b="1" i="0" u="none" strike="noStrike" kern="1200" cap="none" spc="-150" normalizeH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27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79512" y="142852"/>
            <a:ext cx="5760586" cy="71508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altLang="ko-KR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1 </a:t>
            </a:r>
            <a:r>
              <a:rPr lang="ko-KR" altLang="en-US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디지털 전환과 우리 생활</a:t>
            </a:r>
            <a:endParaRPr lang="en-US" altLang="ko-KR" smtClean="0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95536" y="1110288"/>
            <a:ext cx="576064" cy="4304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smtClean="0">
                <a:effectLst/>
                <a:latin typeface="+mn-ea"/>
              </a:rPr>
              <a:t>02</a:t>
            </a:r>
            <a:endParaRPr lang="ko-KR" altLang="en-US" sz="2600" b="1">
              <a:effectLst/>
              <a:latin typeface="+mn-ea"/>
            </a:endParaRPr>
          </a:p>
        </p:txBody>
      </p:sp>
      <p:sp>
        <p:nvSpPr>
          <p:cNvPr id="19" name="텍스트 개체 틀 7"/>
          <p:cNvSpPr txBox="1">
            <a:spLocks/>
          </p:cNvSpPr>
          <p:nvPr/>
        </p:nvSpPr>
        <p:spPr>
          <a:xfrm>
            <a:off x="3923928" y="2659976"/>
            <a:ext cx="4933211" cy="3247043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600" b="1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가상 피팅 서비스</a:t>
            </a:r>
            <a:r>
              <a:rPr kumimoji="0" lang="ko-KR" altLang="en-US" sz="2600" spc="-130">
                <a:effectLst/>
                <a:latin typeface="맑은 고딕" pitchFamily="50" charset="-127"/>
                <a:ea typeface="맑은 고딕" pitchFamily="50" charset="-127"/>
              </a:rPr>
              <a:t>는 온</a:t>
            </a:r>
            <a:r>
              <a:rPr kumimoji="0" lang="en-US" altLang="ko-KR" sz="2600" spc="-130">
                <a:effectLst/>
                <a:latin typeface="맑은 고딕" pitchFamily="50" charset="-127"/>
                <a:ea typeface="맑은 고딕" pitchFamily="50" charset="-127"/>
              </a:rPr>
              <a:t>·</a:t>
            </a:r>
            <a:r>
              <a:rPr kumimoji="0" lang="ko-KR" altLang="en-US" sz="2600" spc="-130">
                <a:effectLst/>
                <a:latin typeface="맑은 고딕" pitchFamily="50" charset="-127"/>
                <a:ea typeface="맑은 고딕" pitchFamily="50" charset="-127"/>
              </a:rPr>
              <a:t>오프라인 의류 </a:t>
            </a:r>
            <a:r>
              <a:rPr kumimoji="0" lang="ko-KR" altLang="en-US" sz="2600" spc="-130" smtClean="0">
                <a:effectLst/>
                <a:latin typeface="맑은 고딕" pitchFamily="50" charset="-127"/>
                <a:ea typeface="맑은 고딕" pitchFamily="50" charset="-127"/>
              </a:rPr>
              <a:t>쇼핑몰에서 </a:t>
            </a:r>
            <a:r>
              <a:rPr kumimoji="0" lang="ko-KR" altLang="en-US" sz="2600" spc="-13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증강 현실</a:t>
            </a:r>
            <a:r>
              <a:rPr kumimoji="0" lang="en-US" altLang="ko-KR" sz="2600" spc="-13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, 3D </a:t>
            </a:r>
            <a:r>
              <a:rPr kumimoji="0" lang="ko-KR" altLang="en-US" sz="2600" spc="-13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그래픽과 같은 디지털 </a:t>
            </a:r>
            <a:r>
              <a:rPr kumimoji="0" lang="ko-KR" altLang="en-US" sz="26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기술 활용</a:t>
            </a:r>
            <a:endParaRPr kumimoji="0" lang="en-US" altLang="ko-KR" sz="2600" spc="-130" smtClean="0">
              <a:solidFill>
                <a:schemeClr val="accent1">
                  <a:lumMod val="7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  <a:p>
            <a:pPr marL="457200" indent="-457200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kumimoji="0" lang="ko-KR" altLang="en-US" sz="2600" spc="-130" smtClean="0">
                <a:solidFill>
                  <a:srgbClr val="7030A0"/>
                </a:solidFill>
                <a:effectLst/>
                <a:latin typeface="맑은 고딕" pitchFamily="50" charset="-127"/>
                <a:ea typeface="맑은 고딕" pitchFamily="50" charset="-127"/>
              </a:rPr>
              <a:t>가상 피팅 거울이나</a:t>
            </a:r>
            <a:r>
              <a:rPr kumimoji="0" lang="en-US" altLang="ko-KR" sz="2600" spc="-130" smtClean="0">
                <a:solidFill>
                  <a:srgbClr val="7030A0"/>
                </a:solidFill>
                <a:effectLst/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2600" spc="-130" smtClean="0">
                <a:solidFill>
                  <a:srgbClr val="7030A0"/>
                </a:solidFill>
                <a:effectLst/>
                <a:latin typeface="맑은 고딕" pitchFamily="50" charset="-127"/>
                <a:ea typeface="맑은 고딕" pitchFamily="50" charset="-127"/>
              </a:rPr>
              <a:t>스마트폰 앱 시뮬레이션을 통해 가상으로 옷 입은 자신의 모습을 확인 </a:t>
            </a:r>
            <a:endParaRPr kumimoji="0" lang="en-US" altLang="ko-KR" sz="2600" spc="-130" smtClean="0">
              <a:solidFill>
                <a:srgbClr val="7030A0"/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2411760" y="1907784"/>
            <a:ext cx="2880320" cy="540000"/>
          </a:xfrm>
          <a:prstGeom prst="roundRect">
            <a:avLst>
              <a:gd name="adj" fmla="val 23308"/>
            </a:avLst>
          </a:prstGeom>
          <a:solidFill>
            <a:schemeClr val="accent1">
              <a:lumMod val="75000"/>
            </a:schemeClr>
          </a:solidFill>
          <a:ln w="28575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600" b="1" spc="-100" smtClean="0">
                <a:solidFill>
                  <a:schemeClr val="bg1"/>
                </a:solidFill>
                <a:effectLst/>
              </a:rPr>
              <a:t>의류</a:t>
            </a:r>
            <a:r>
              <a:rPr lang="en-US" altLang="ko-KR" sz="2600" b="1" spc="-100" smtClean="0">
                <a:solidFill>
                  <a:schemeClr val="bg1"/>
                </a:solidFill>
                <a:effectLst/>
              </a:rPr>
              <a:t>·</a:t>
            </a:r>
            <a:r>
              <a:rPr lang="ko-KR" altLang="en-US" sz="2600" b="1" spc="-100" smtClean="0">
                <a:solidFill>
                  <a:schemeClr val="bg1"/>
                </a:solidFill>
                <a:effectLst/>
              </a:rPr>
              <a:t>패션 분야</a:t>
            </a:r>
            <a:endParaRPr lang="ko-KR" altLang="en-US" sz="2600" b="1" spc="-100">
              <a:solidFill>
                <a:schemeClr val="bg1"/>
              </a:solidFill>
              <a:effectLst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780928"/>
            <a:ext cx="3503401" cy="256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98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텍스트 개체 틀 7"/>
          <p:cNvSpPr txBox="1">
            <a:spLocks/>
          </p:cNvSpPr>
          <p:nvPr/>
        </p:nvSpPr>
        <p:spPr>
          <a:xfrm>
            <a:off x="971600" y="1069642"/>
            <a:ext cx="5769528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284163" indent="-28416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sz="3200" b="1" spc="-150">
                <a:solidFill>
                  <a:srgbClr val="C00000"/>
                </a:solidFill>
                <a:effectLst/>
                <a:latin typeface="맑은 고딕"/>
                <a:ea typeface="맑은 고딕"/>
              </a:rPr>
              <a:t>다양한 분야의 디지털 전환 사례</a:t>
            </a:r>
            <a:endParaRPr kumimoji="0" lang="ko-KR" altLang="en-US" sz="3200" b="1" i="0" u="none" strike="noStrike" kern="1200" cap="none" spc="-150" normalizeH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27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79512" y="142852"/>
            <a:ext cx="5760586" cy="71508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altLang="ko-KR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1 </a:t>
            </a:r>
            <a:r>
              <a:rPr lang="ko-KR" altLang="en-US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디지털 전환과 우리 생활</a:t>
            </a:r>
            <a:endParaRPr lang="en-US" altLang="ko-KR" smtClean="0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95536" y="1110288"/>
            <a:ext cx="576064" cy="4304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smtClean="0">
                <a:effectLst/>
                <a:latin typeface="+mn-ea"/>
              </a:rPr>
              <a:t>02</a:t>
            </a:r>
            <a:endParaRPr lang="ko-KR" altLang="en-US" sz="2600" b="1">
              <a:effectLst/>
              <a:latin typeface="+mn-ea"/>
            </a:endParaRPr>
          </a:p>
        </p:txBody>
      </p:sp>
      <p:sp>
        <p:nvSpPr>
          <p:cNvPr id="19" name="텍스트 개체 틀 7"/>
          <p:cNvSpPr txBox="1">
            <a:spLocks/>
          </p:cNvSpPr>
          <p:nvPr/>
        </p:nvSpPr>
        <p:spPr>
          <a:xfrm>
            <a:off x="3923928" y="2659976"/>
            <a:ext cx="4933211" cy="3247043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600" spc="-130" smtClean="0">
                <a:effectLst/>
                <a:latin typeface="맑은 고딕" pitchFamily="50" charset="-127"/>
                <a:ea typeface="맑은 고딕" pitchFamily="50" charset="-127"/>
              </a:rPr>
              <a:t>박물관에서 </a:t>
            </a:r>
            <a:r>
              <a:rPr kumimoji="0" lang="ko-KR" altLang="en-US" sz="2600" b="1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실감 콘텐츠</a:t>
            </a:r>
            <a:r>
              <a:rPr kumimoji="0" lang="ko-KR" altLang="en-US" sz="2600" spc="-130" smtClean="0">
                <a:effectLst/>
                <a:latin typeface="맑은 고딕" pitchFamily="50" charset="-127"/>
                <a:ea typeface="맑은 고딕" pitchFamily="50" charset="-127"/>
              </a:rPr>
              <a:t>로 </a:t>
            </a:r>
            <a:r>
              <a:rPr kumimoji="0" lang="ko-KR" altLang="en-US" sz="26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생동감과 </a:t>
            </a:r>
            <a:r>
              <a:rPr kumimoji="0" lang="ko-KR" altLang="en-US" sz="2600" spc="-13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몰입감을 느끼는 </a:t>
            </a:r>
            <a:r>
              <a:rPr kumimoji="0" lang="ko-KR" altLang="en-US" sz="26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체험 제공</a:t>
            </a:r>
            <a:endParaRPr kumimoji="0" lang="en-US" altLang="ko-KR" sz="2600" spc="-130" smtClean="0">
              <a:solidFill>
                <a:schemeClr val="accent1">
                  <a:lumMod val="7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  <a:p>
            <a:pPr marL="457200" indent="-457200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kumimoji="0" lang="ko-KR" altLang="en-US" sz="2600" spc="-130">
                <a:solidFill>
                  <a:srgbClr val="7030A0"/>
                </a:solidFill>
                <a:effectLst/>
                <a:latin typeface="맑은 고딕" pitchFamily="50" charset="-127"/>
                <a:ea typeface="맑은 고딕" pitchFamily="50" charset="-127"/>
              </a:rPr>
              <a:t>동작 인식 </a:t>
            </a:r>
            <a:r>
              <a:rPr kumimoji="0" lang="ko-KR" altLang="en-US" sz="2600" spc="-130" smtClean="0">
                <a:solidFill>
                  <a:srgbClr val="7030A0"/>
                </a:solidFill>
                <a:effectLst/>
                <a:latin typeface="맑은 고딕" pitchFamily="50" charset="-127"/>
                <a:ea typeface="맑은 고딕" pitchFamily="50" charset="-127"/>
              </a:rPr>
              <a:t>및</a:t>
            </a:r>
            <a:r>
              <a:rPr kumimoji="0" lang="en-US" altLang="ko-KR" sz="2600" spc="-130" smtClean="0">
                <a:solidFill>
                  <a:srgbClr val="7030A0"/>
                </a:solidFill>
                <a:effectLst/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2600" spc="-130">
                <a:solidFill>
                  <a:srgbClr val="7030A0"/>
                </a:solidFill>
                <a:effectLst/>
                <a:latin typeface="맑은 고딕" pitchFamily="50" charset="-127"/>
                <a:ea typeface="맑은 고딕" pitchFamily="50" charset="-127"/>
              </a:rPr>
              <a:t>음성 </a:t>
            </a:r>
            <a:r>
              <a:rPr kumimoji="0" lang="ko-KR" altLang="en-US" sz="2600" spc="-130" smtClean="0">
                <a:solidFill>
                  <a:srgbClr val="7030A0"/>
                </a:solidFill>
                <a:effectLst/>
                <a:latin typeface="맑은 고딕" pitchFamily="50" charset="-127"/>
                <a:ea typeface="맑은 고딕" pitchFamily="50" charset="-127"/>
              </a:rPr>
              <a:t>인식 센서로 </a:t>
            </a:r>
            <a:r>
              <a:rPr kumimoji="0" lang="ko-KR" altLang="en-US" sz="2600" spc="-130">
                <a:solidFill>
                  <a:srgbClr val="7030A0"/>
                </a:solidFill>
                <a:effectLst/>
                <a:latin typeface="맑은 고딕" pitchFamily="50" charset="-127"/>
                <a:ea typeface="맑은 고딕" pitchFamily="50" charset="-127"/>
              </a:rPr>
              <a:t>관람객의 </a:t>
            </a:r>
            <a:r>
              <a:rPr kumimoji="0" lang="ko-KR" altLang="en-US" sz="2600" spc="-130" smtClean="0">
                <a:solidFill>
                  <a:srgbClr val="7030A0"/>
                </a:solidFill>
                <a:effectLst/>
                <a:latin typeface="맑은 고딕" pitchFamily="50" charset="-127"/>
                <a:ea typeface="맑은 고딕" pitchFamily="50" charset="-127"/>
              </a:rPr>
              <a:t>동작이나 음성에 반응 </a:t>
            </a:r>
            <a:r>
              <a:rPr kumimoji="0" lang="en-US" altLang="ko-KR" sz="2600" spc="-130" smtClean="0">
                <a:solidFill>
                  <a:srgbClr val="7030A0"/>
                </a:solidFill>
                <a:effectLst/>
                <a:latin typeface="맑은 고딕" pitchFamily="50" charset="-127"/>
                <a:ea typeface="맑은 고딕" pitchFamily="50" charset="-127"/>
              </a:rPr>
              <a:t>/ </a:t>
            </a:r>
            <a:r>
              <a:rPr kumimoji="0" lang="ko-KR" altLang="en-US" sz="2600" spc="-130" smtClean="0">
                <a:solidFill>
                  <a:srgbClr val="7030A0"/>
                </a:solidFill>
                <a:effectLst/>
                <a:latin typeface="맑은 고딕" pitchFamily="50" charset="-127"/>
                <a:ea typeface="맑은 고딕" pitchFamily="50" charset="-127"/>
              </a:rPr>
              <a:t>오감으로 느낄 수 있는 현실과 유사한 경험 제공 </a:t>
            </a:r>
            <a:endParaRPr kumimoji="0" lang="en-US" altLang="ko-KR" sz="2600" spc="-130" smtClean="0">
              <a:solidFill>
                <a:srgbClr val="7030A0"/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2555776" y="1907784"/>
            <a:ext cx="2664296" cy="540000"/>
          </a:xfrm>
          <a:prstGeom prst="roundRect">
            <a:avLst>
              <a:gd name="adj" fmla="val 23308"/>
            </a:avLst>
          </a:prstGeom>
          <a:solidFill>
            <a:schemeClr val="accent1">
              <a:lumMod val="75000"/>
            </a:schemeClr>
          </a:solidFill>
          <a:ln w="28575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600" b="1" spc="-100" smtClean="0">
                <a:solidFill>
                  <a:schemeClr val="bg1"/>
                </a:solidFill>
                <a:effectLst/>
              </a:rPr>
              <a:t>문화산업 분야</a:t>
            </a:r>
            <a:endParaRPr lang="ko-KR" altLang="en-US" sz="2600" b="1" spc="-100">
              <a:solidFill>
                <a:schemeClr val="bg1"/>
              </a:solidFill>
              <a:effectLst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89" y="2780928"/>
            <a:ext cx="3499688" cy="255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0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모서리가 둥근 직사각형 28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29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텍스트 개체 틀 7"/>
          <p:cNvSpPr txBox="1">
            <a:spLocks/>
          </p:cNvSpPr>
          <p:nvPr/>
        </p:nvSpPr>
        <p:spPr>
          <a:xfrm>
            <a:off x="229940" y="1174791"/>
            <a:ext cx="8734548" cy="1118255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360000" indent="-457200">
              <a:lnSpc>
                <a:spcPts val="4000"/>
              </a:lnSpc>
              <a:spcBef>
                <a:spcPts val="0"/>
              </a:spcBef>
              <a:buClr>
                <a:schemeClr val="accent1"/>
              </a:buClr>
              <a:buNone/>
            </a:pPr>
            <a:r>
              <a:rPr kumimoji="0" lang="ko-KR" altLang="en-US" sz="2000" spc="-140" smtClean="0">
                <a:solidFill>
                  <a:srgbClr val="FF0000"/>
                </a:solidFill>
                <a:effectLst/>
                <a:latin typeface="맑은 고딕" pitchFamily="50" charset="-127"/>
                <a:ea typeface="맑은 고딕" pitchFamily="50" charset="-127"/>
              </a:rPr>
              <a:t>●</a:t>
            </a:r>
            <a:r>
              <a:rPr kumimoji="0" lang="ko-KR" altLang="en-US" sz="2500" spc="-140" smtClean="0">
                <a:effectLst/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2600" b="1" spc="-140" smtClean="0">
                <a:effectLst/>
                <a:latin typeface="맑은 고딕" pitchFamily="50" charset="-127"/>
                <a:ea typeface="맑은 고딕" pitchFamily="50" charset="-127"/>
              </a:rPr>
              <a:t>디지털 </a:t>
            </a:r>
            <a:r>
              <a:rPr kumimoji="0" lang="ko-KR" altLang="en-US" sz="2600" b="1" spc="-140">
                <a:effectLst/>
                <a:latin typeface="맑은 고딕" pitchFamily="50" charset="-127"/>
                <a:ea typeface="맑은 고딕" pitchFamily="50" charset="-127"/>
              </a:rPr>
              <a:t>전환이 이루어진 미래 사회는 어떤 모습으로 </a:t>
            </a:r>
            <a:r>
              <a:rPr kumimoji="0" lang="ko-KR" altLang="en-US" sz="2600" b="1" spc="-140" smtClean="0">
                <a:effectLst/>
                <a:latin typeface="맑은 고딕" pitchFamily="50" charset="-127"/>
                <a:ea typeface="맑은 고딕" pitchFamily="50" charset="-127"/>
              </a:rPr>
              <a:t>변할지 다음 예시를 참조하여 </a:t>
            </a:r>
            <a:r>
              <a:rPr kumimoji="0" lang="ko-KR" altLang="en-US" sz="2600" b="1" spc="-140">
                <a:effectLst/>
                <a:latin typeface="맑은 고딕" pitchFamily="50" charset="-127"/>
                <a:ea typeface="맑은 고딕" pitchFamily="50" charset="-127"/>
              </a:rPr>
              <a:t>예측해 보자</a:t>
            </a:r>
            <a:r>
              <a:rPr kumimoji="0" lang="en-US" altLang="ko-KR" sz="2600" b="1" spc="-140">
                <a:effectLst/>
                <a:latin typeface="맑은 고딕" pitchFamily="50" charset="-127"/>
                <a:ea typeface="맑은 고딕" pitchFamily="50" charset="-127"/>
              </a:rPr>
              <a:t>.</a:t>
            </a:r>
            <a:endParaRPr kumimoji="0" lang="en-US" altLang="ko-KR" sz="2600" b="1" spc="-10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" name="텍스트 개체 틀 7"/>
          <p:cNvSpPr txBox="1">
            <a:spLocks/>
          </p:cNvSpPr>
          <p:nvPr/>
        </p:nvSpPr>
        <p:spPr>
          <a:xfrm>
            <a:off x="1979712" y="231418"/>
            <a:ext cx="5473778" cy="605294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000"/>
              </a:lnSpc>
              <a:spcBef>
                <a:spcPts val="0"/>
              </a:spcBef>
              <a:buClr>
                <a:schemeClr val="accent1"/>
              </a:buClr>
              <a:buNone/>
            </a:pPr>
            <a:r>
              <a:rPr kumimoji="0" lang="ko-KR" altLang="en-US" sz="2800" b="1" spc="-140" smtClean="0">
                <a:effectLst/>
                <a:latin typeface="맑은 고딕" pitchFamily="50" charset="-127"/>
                <a:ea typeface="맑은 고딕" pitchFamily="50" charset="-127"/>
              </a:rPr>
              <a:t>내가 상상하는 나의 미래 모습</a:t>
            </a:r>
            <a:endParaRPr kumimoji="0" lang="en-US" altLang="ko-KR" sz="2800" b="1" spc="-10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5"/>
            <a:ext cx="1907704" cy="84586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940" y="3123023"/>
            <a:ext cx="4032448" cy="2322201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1241" y="3242885"/>
            <a:ext cx="3935898" cy="2202338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456255" y="3960087"/>
            <a:ext cx="288032" cy="64807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1634096" y="2654223"/>
            <a:ext cx="1224136" cy="380254"/>
          </a:xfrm>
          <a:prstGeom prst="roundRect">
            <a:avLst>
              <a:gd name="adj" fmla="val 23308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200" b="1" spc="-100" smtClean="0">
                <a:solidFill>
                  <a:srgbClr val="00B050"/>
                </a:solidFill>
                <a:effectLst/>
              </a:rPr>
              <a:t>예시</a:t>
            </a:r>
            <a:endParaRPr lang="ko-KR" altLang="en-US" sz="2200" b="1" spc="-100">
              <a:solidFill>
                <a:srgbClr val="00B050"/>
              </a:solidFill>
              <a:effectLst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6133691" y="2711512"/>
            <a:ext cx="1510998" cy="380254"/>
          </a:xfrm>
          <a:prstGeom prst="roundRect">
            <a:avLst>
              <a:gd name="adj" fmla="val 23308"/>
            </a:avLst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200" b="1" spc="-100" smtClean="0">
                <a:solidFill>
                  <a:srgbClr val="C00000"/>
                </a:solidFill>
                <a:effectLst/>
              </a:rPr>
              <a:t>나의 미래</a:t>
            </a:r>
            <a:endParaRPr lang="ko-KR" altLang="en-US" sz="2200" b="1" spc="-100"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6623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모서리가 둥근 직사각형 28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29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텍스트 개체 틀 7"/>
          <p:cNvSpPr txBox="1">
            <a:spLocks/>
          </p:cNvSpPr>
          <p:nvPr/>
        </p:nvSpPr>
        <p:spPr>
          <a:xfrm>
            <a:off x="1979712" y="231418"/>
            <a:ext cx="5473778" cy="605294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000"/>
              </a:lnSpc>
              <a:spcBef>
                <a:spcPts val="0"/>
              </a:spcBef>
              <a:buClr>
                <a:schemeClr val="accent1"/>
              </a:buClr>
              <a:buNone/>
            </a:pPr>
            <a:r>
              <a:rPr kumimoji="0" lang="ko-KR" altLang="en-US" sz="2800" b="1" spc="-140" smtClean="0">
                <a:effectLst/>
                <a:latin typeface="맑은 고딕" pitchFamily="50" charset="-127"/>
                <a:ea typeface="맑은 고딕" pitchFamily="50" charset="-127"/>
              </a:rPr>
              <a:t>내가 상상하는 디지털 전환 사례</a:t>
            </a:r>
            <a:endParaRPr kumimoji="0" lang="en-US" altLang="ko-KR" sz="2800" b="1" spc="-10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5"/>
            <a:ext cx="1907704" cy="845869"/>
          </a:xfrm>
          <a:prstGeom prst="rect">
            <a:avLst/>
          </a:prstGeom>
        </p:spPr>
      </p:pic>
      <p:sp>
        <p:nvSpPr>
          <p:cNvPr id="14" name="텍스트 개체 틀 7"/>
          <p:cNvSpPr txBox="1">
            <a:spLocks/>
          </p:cNvSpPr>
          <p:nvPr/>
        </p:nvSpPr>
        <p:spPr>
          <a:xfrm>
            <a:off x="179512" y="1015458"/>
            <a:ext cx="8357047" cy="846386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360000" indent="-457200">
              <a:spcBef>
                <a:spcPts val="0"/>
              </a:spcBef>
              <a:buClr>
                <a:schemeClr val="accent1"/>
              </a:buClr>
              <a:buNone/>
            </a:pPr>
            <a:r>
              <a:rPr kumimoji="0" lang="ko-KR" altLang="en-US" sz="2000" spc="-140" smtClean="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▶</a:t>
            </a:r>
            <a:r>
              <a:rPr kumimoji="0" lang="ko-KR" altLang="en-US" sz="2500" spc="-140">
                <a:effectLst/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2400" spc="-140">
                <a:effectLst/>
                <a:latin typeface="맑은 고딕" pitchFamily="50" charset="-127"/>
                <a:ea typeface="맑은 고딕" pitchFamily="50" charset="-127"/>
              </a:rPr>
              <a:t>다음 예시를 참조하여</a:t>
            </a:r>
            <a:r>
              <a:rPr kumimoji="0" lang="en-US" altLang="ko-KR" sz="2400" spc="-140">
                <a:effectLst/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400" spc="-140">
                <a:effectLst/>
                <a:latin typeface="맑은 고딕" pitchFamily="50" charset="-127"/>
                <a:ea typeface="맑은 고딕" pitchFamily="50" charset="-127"/>
              </a:rPr>
              <a:t>내가 상상하는 미래 사회의 모습을 </a:t>
            </a:r>
            <a:r>
              <a:rPr kumimoji="0" lang="en-US" altLang="ko-KR" sz="2400" spc="-140">
                <a:effectLst/>
                <a:latin typeface="맑은 고딕" pitchFamily="50" charset="-127"/>
                <a:ea typeface="맑은 고딕" pitchFamily="50" charset="-127"/>
              </a:rPr>
              <a:t>4</a:t>
            </a:r>
            <a:r>
              <a:rPr kumimoji="0" lang="ko-KR" altLang="en-US" sz="2400" spc="-140">
                <a:effectLst/>
                <a:latin typeface="맑은 고딕" pitchFamily="50" charset="-127"/>
                <a:ea typeface="맑은 고딕" pitchFamily="50" charset="-127"/>
              </a:rPr>
              <a:t>컷 시나리오와 만화로 나타내 보자</a:t>
            </a:r>
            <a:r>
              <a:rPr kumimoji="0" lang="en-US" altLang="ko-KR" sz="2400" spc="-140">
                <a:effectLst/>
                <a:latin typeface="맑은 고딕" pitchFamily="50" charset="-127"/>
                <a:ea typeface="맑은 고딕" pitchFamily="50" charset="-127"/>
              </a:rPr>
              <a:t>.</a:t>
            </a:r>
            <a:endParaRPr kumimoji="0" lang="en-US" altLang="ko-KR" sz="2400" spc="-10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2014450"/>
            <a:ext cx="7945920" cy="457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1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모서리가 둥근 직사각형 28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29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텍스트 개체 틀 7"/>
          <p:cNvSpPr txBox="1">
            <a:spLocks/>
          </p:cNvSpPr>
          <p:nvPr/>
        </p:nvSpPr>
        <p:spPr>
          <a:xfrm>
            <a:off x="1979712" y="231418"/>
            <a:ext cx="5473778" cy="605294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000"/>
              </a:lnSpc>
              <a:spcBef>
                <a:spcPts val="0"/>
              </a:spcBef>
              <a:buClr>
                <a:schemeClr val="accent1"/>
              </a:buClr>
              <a:buNone/>
            </a:pPr>
            <a:r>
              <a:rPr kumimoji="0" lang="ko-KR" altLang="en-US" sz="2800" b="1" spc="-140" smtClean="0">
                <a:effectLst/>
                <a:latin typeface="맑은 고딕" pitchFamily="50" charset="-127"/>
                <a:ea typeface="맑은 고딕" pitchFamily="50" charset="-127"/>
              </a:rPr>
              <a:t>내가 상상하는 디지털 전환 사례</a:t>
            </a:r>
            <a:endParaRPr kumimoji="0" lang="en-US" altLang="ko-KR" sz="2800" b="1" spc="-10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5"/>
            <a:ext cx="1907704" cy="845869"/>
          </a:xfrm>
          <a:prstGeom prst="rect">
            <a:avLst/>
          </a:prstGeom>
        </p:spPr>
      </p:pic>
      <p:sp>
        <p:nvSpPr>
          <p:cNvPr id="14" name="텍스트 개체 틀 7"/>
          <p:cNvSpPr txBox="1">
            <a:spLocks/>
          </p:cNvSpPr>
          <p:nvPr/>
        </p:nvSpPr>
        <p:spPr>
          <a:xfrm>
            <a:off x="179512" y="1015458"/>
            <a:ext cx="8357047" cy="477054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360000" indent="-457200">
              <a:spcBef>
                <a:spcPts val="0"/>
              </a:spcBef>
              <a:buClr>
                <a:schemeClr val="accent1"/>
              </a:buClr>
              <a:buNone/>
            </a:pPr>
            <a:r>
              <a:rPr kumimoji="0" lang="ko-KR" altLang="en-US" sz="2000" spc="-140" smtClean="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▶</a:t>
            </a:r>
            <a:r>
              <a:rPr kumimoji="0" lang="ko-KR" altLang="en-US" sz="2500" spc="-140">
                <a:effectLst/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2400" spc="-140" smtClean="0">
                <a:effectLst/>
                <a:latin typeface="맑은 고딕" pitchFamily="50" charset="-127"/>
                <a:ea typeface="맑은 고딕" pitchFamily="50" charset="-127"/>
              </a:rPr>
              <a:t>내가 </a:t>
            </a:r>
            <a:r>
              <a:rPr kumimoji="0" lang="ko-KR" altLang="en-US" sz="2400" spc="-140">
                <a:effectLst/>
                <a:latin typeface="맑은 고딕" pitchFamily="50" charset="-127"/>
                <a:ea typeface="맑은 고딕" pitchFamily="50" charset="-127"/>
              </a:rPr>
              <a:t>상상하는 미래 사회의 </a:t>
            </a:r>
            <a:r>
              <a:rPr kumimoji="0" lang="ko-KR" altLang="en-US" sz="2400" spc="-140" smtClean="0">
                <a:effectLst/>
                <a:latin typeface="맑은 고딕" pitchFamily="50" charset="-127"/>
                <a:ea typeface="맑은 고딕" pitchFamily="50" charset="-127"/>
              </a:rPr>
              <a:t>모습 </a:t>
            </a:r>
            <a:r>
              <a:rPr kumimoji="0" lang="en-US" altLang="ko-KR" sz="2400" spc="-140" smtClean="0">
                <a:effectLst/>
                <a:latin typeface="맑은 고딕" pitchFamily="50" charset="-127"/>
                <a:ea typeface="맑은 고딕" pitchFamily="50" charset="-127"/>
              </a:rPr>
              <a:t>(4</a:t>
            </a:r>
            <a:r>
              <a:rPr kumimoji="0" lang="ko-KR" altLang="en-US" sz="2400" spc="-140">
                <a:effectLst/>
                <a:latin typeface="맑은 고딕" pitchFamily="50" charset="-127"/>
                <a:ea typeface="맑은 고딕" pitchFamily="50" charset="-127"/>
              </a:rPr>
              <a:t>컷 시나리오와 </a:t>
            </a:r>
            <a:r>
              <a:rPr kumimoji="0" lang="ko-KR" altLang="en-US" sz="2400" spc="-140" smtClean="0">
                <a:effectLst/>
                <a:latin typeface="맑은 고딕" pitchFamily="50" charset="-127"/>
                <a:ea typeface="맑은 고딕" pitchFamily="50" charset="-127"/>
              </a:rPr>
              <a:t>만화</a:t>
            </a:r>
            <a:r>
              <a:rPr kumimoji="0" lang="en-US" altLang="ko-KR" sz="2400" spc="-140" smtClean="0">
                <a:effectLst/>
                <a:latin typeface="맑은 고딕" pitchFamily="50" charset="-127"/>
                <a:ea typeface="맑은 고딕" pitchFamily="50" charset="-127"/>
              </a:rPr>
              <a:t>)</a:t>
            </a:r>
            <a:endParaRPr kumimoji="0" lang="en-US" altLang="ko-KR" sz="2400" spc="-10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50" y="1700808"/>
            <a:ext cx="809625" cy="342900"/>
          </a:xfrm>
          <a:prstGeom prst="rect">
            <a:avLst/>
          </a:prstGeom>
        </p:spPr>
      </p:pic>
      <p:sp>
        <p:nvSpPr>
          <p:cNvPr id="9" name="모서리가 둥근 직사각형 8"/>
          <p:cNvSpPr/>
          <p:nvPr/>
        </p:nvSpPr>
        <p:spPr>
          <a:xfrm>
            <a:off x="7812360" y="6309320"/>
            <a:ext cx="1191298" cy="395984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예시답</a:t>
            </a:r>
            <a:r>
              <a:rPr kumimoji="0" lang="en-US" altLang="ko-KR" sz="20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endParaRPr kumimoji="0" lang="ko-KR" altLang="en-US" sz="20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9728" y="1721613"/>
            <a:ext cx="771525" cy="342900"/>
          </a:xfrm>
          <a:prstGeom prst="rect">
            <a:avLst/>
          </a:prstGeom>
        </p:spPr>
      </p:pic>
      <p:grpSp>
        <p:nvGrpSpPr>
          <p:cNvPr id="5" name="그룹 4"/>
          <p:cNvGrpSpPr/>
          <p:nvPr/>
        </p:nvGrpSpPr>
        <p:grpSpPr>
          <a:xfrm>
            <a:off x="250935" y="2115659"/>
            <a:ext cx="4176464" cy="3926709"/>
            <a:chOff x="250935" y="2115659"/>
            <a:chExt cx="4176464" cy="3926709"/>
          </a:xfrm>
        </p:grpSpPr>
        <p:sp>
          <p:nvSpPr>
            <p:cNvPr id="16" name="직사각형 15"/>
            <p:cNvSpPr/>
            <p:nvPr/>
          </p:nvSpPr>
          <p:spPr>
            <a:xfrm>
              <a:off x="250935" y="2115659"/>
              <a:ext cx="4176464" cy="1323439"/>
            </a:xfrm>
            <a:prstGeom prst="rect">
              <a:avLst/>
            </a:prstGeom>
          </p:spPr>
          <p:txBody>
            <a:bodyPr wrap="square" lIns="36000" rIns="36000" anchor="t">
              <a:spAutoFit/>
            </a:bodyPr>
            <a:lstStyle/>
            <a:p>
              <a:pPr algn="just">
                <a:spcBef>
                  <a:spcPts val="0"/>
                </a:spcBef>
              </a:pPr>
              <a:r>
                <a:rPr kumimoji="0" lang="ko-KR" altLang="en-US" sz="2000" spc="-260" smtClean="0">
                  <a:solidFill>
                    <a:srgbClr val="C00000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내가 </a:t>
              </a:r>
              <a:r>
                <a:rPr kumimoji="0" lang="ko-KR" altLang="en-US" sz="2000" spc="-260">
                  <a:solidFill>
                    <a:srgbClr val="C00000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침대에서 일어나자 </a:t>
              </a:r>
              <a:r>
                <a:rPr kumimoji="0" lang="en-US" altLang="ko-KR" sz="2000" spc="-260">
                  <a:solidFill>
                    <a:srgbClr val="C00000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AI </a:t>
              </a:r>
              <a:r>
                <a:rPr kumimoji="0" lang="ko-KR" altLang="en-US" sz="2000" spc="-260">
                  <a:solidFill>
                    <a:srgbClr val="C00000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비서가 자동으로 빛을 조절하며 방을 밝히고</a:t>
              </a:r>
              <a:r>
                <a:rPr kumimoji="0" lang="en-US" altLang="ko-KR" sz="2000" spc="-260">
                  <a:solidFill>
                    <a:srgbClr val="C00000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, "</a:t>
              </a:r>
              <a:r>
                <a:rPr kumimoji="0" lang="ko-KR" altLang="en-US" sz="2000" spc="-260">
                  <a:solidFill>
                    <a:srgbClr val="C00000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좋은 아침입니다</a:t>
              </a:r>
              <a:r>
                <a:rPr kumimoji="0" lang="en-US" altLang="ko-KR" sz="2000" spc="-260">
                  <a:solidFill>
                    <a:srgbClr val="C00000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. </a:t>
              </a:r>
              <a:r>
                <a:rPr kumimoji="0" lang="ko-KR" altLang="en-US" sz="2000" spc="-260">
                  <a:solidFill>
                    <a:srgbClr val="C00000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오늘의 일정은 오전 </a:t>
              </a:r>
              <a:r>
                <a:rPr kumimoji="0" lang="en-US" altLang="ko-KR" sz="2000" spc="-260">
                  <a:solidFill>
                    <a:srgbClr val="C00000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9</a:t>
              </a:r>
              <a:r>
                <a:rPr kumimoji="0" lang="ko-KR" altLang="en-US" sz="2000" spc="-260">
                  <a:solidFill>
                    <a:srgbClr val="C00000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시에 가상 회의가 있습니다</a:t>
              </a:r>
              <a:r>
                <a:rPr kumimoji="0" lang="en-US" altLang="ko-KR" sz="2000" spc="-260">
                  <a:solidFill>
                    <a:srgbClr val="C00000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."</a:t>
              </a:r>
              <a:r>
                <a:rPr kumimoji="0" lang="ko-KR" altLang="en-US" sz="2000" spc="-260">
                  <a:solidFill>
                    <a:srgbClr val="C00000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라고 말한다</a:t>
              </a:r>
              <a:r>
                <a:rPr kumimoji="0" lang="en-US" altLang="ko-KR" sz="2000" spc="-260">
                  <a:solidFill>
                    <a:srgbClr val="C00000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. </a:t>
              </a:r>
            </a:p>
          </p:txBody>
        </p:sp>
        <p:pic>
          <p:nvPicPr>
            <p:cNvPr id="19" name="Picture 1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95171" y="3511049"/>
              <a:ext cx="3087991" cy="2531319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grpSp>
        <p:nvGrpSpPr>
          <p:cNvPr id="6" name="그룹 5"/>
          <p:cNvGrpSpPr/>
          <p:nvPr/>
        </p:nvGrpSpPr>
        <p:grpSpPr>
          <a:xfrm>
            <a:off x="4788024" y="2106867"/>
            <a:ext cx="4176464" cy="3914421"/>
            <a:chOff x="4788024" y="2106867"/>
            <a:chExt cx="4176464" cy="3914421"/>
          </a:xfrm>
        </p:grpSpPr>
        <p:sp>
          <p:nvSpPr>
            <p:cNvPr id="18" name="직사각형 17"/>
            <p:cNvSpPr/>
            <p:nvPr/>
          </p:nvSpPr>
          <p:spPr>
            <a:xfrm>
              <a:off x="4788024" y="2106867"/>
              <a:ext cx="4176464" cy="1015663"/>
            </a:xfrm>
            <a:prstGeom prst="rect">
              <a:avLst/>
            </a:prstGeom>
          </p:spPr>
          <p:txBody>
            <a:bodyPr wrap="square" lIns="36000" rIns="36000" anchor="t">
              <a:spAutoFit/>
            </a:bodyPr>
            <a:lstStyle/>
            <a:p>
              <a:pPr algn="just">
                <a:spcBef>
                  <a:spcPts val="0"/>
                </a:spcBef>
              </a:pPr>
              <a:r>
                <a:rPr kumimoji="0" lang="ko-KR" altLang="en-US" sz="2000" spc="-260">
                  <a:solidFill>
                    <a:srgbClr val="C00000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스마트 거울을 보며 얼굴을 씻고 준비를 한다</a:t>
              </a:r>
              <a:r>
                <a:rPr kumimoji="0" lang="en-US" altLang="ko-KR" sz="2000" spc="-260">
                  <a:solidFill>
                    <a:srgbClr val="C00000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. </a:t>
              </a:r>
              <a:r>
                <a:rPr kumimoji="0" lang="ko-KR" altLang="en-US" sz="2000" spc="-260">
                  <a:solidFill>
                    <a:srgbClr val="C00000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거울에는 실시간으로 오늘의 날씨</a:t>
              </a:r>
              <a:r>
                <a:rPr kumimoji="0" lang="en-US" altLang="ko-KR" sz="2000" spc="-260">
                  <a:solidFill>
                    <a:srgbClr val="C00000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kumimoji="0" lang="ko-KR" altLang="en-US" sz="2000" spc="-260">
                  <a:solidFill>
                    <a:srgbClr val="C00000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일정 등이 표시된다</a:t>
              </a:r>
              <a:r>
                <a:rPr kumimoji="0" lang="en-US" altLang="ko-KR" sz="2000" spc="-260">
                  <a:solidFill>
                    <a:srgbClr val="C00000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. </a:t>
              </a:r>
            </a:p>
          </p:txBody>
        </p:sp>
        <p:pic>
          <p:nvPicPr>
            <p:cNvPr id="20" name="Picture 3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435511" y="3356992"/>
              <a:ext cx="2664296" cy="2664296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grpSp>
        <p:nvGrpSpPr>
          <p:cNvPr id="12" name="그룹 11"/>
          <p:cNvGrpSpPr/>
          <p:nvPr/>
        </p:nvGrpSpPr>
        <p:grpSpPr>
          <a:xfrm>
            <a:off x="179512" y="1617476"/>
            <a:ext cx="8824146" cy="4521688"/>
            <a:chOff x="179512" y="1617476"/>
            <a:chExt cx="8824146" cy="4521688"/>
          </a:xfrm>
        </p:grpSpPr>
        <p:sp>
          <p:nvSpPr>
            <p:cNvPr id="2" name="직사각형 1"/>
            <p:cNvSpPr/>
            <p:nvPr/>
          </p:nvSpPr>
          <p:spPr>
            <a:xfrm>
              <a:off x="179512" y="1617476"/>
              <a:ext cx="8824146" cy="4521688"/>
            </a:xfrm>
            <a:prstGeom prst="rect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0" name="직선 연결선 9"/>
            <p:cNvCxnSpPr>
              <a:stCxn id="2" idx="0"/>
              <a:endCxn id="2" idx="2"/>
            </p:cNvCxnSpPr>
            <p:nvPr/>
          </p:nvCxnSpPr>
          <p:spPr>
            <a:xfrm>
              <a:off x="4591585" y="1617476"/>
              <a:ext cx="0" cy="4521688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1090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모서리가 둥근 직사각형 28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29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텍스트 개체 틀 7"/>
          <p:cNvSpPr txBox="1">
            <a:spLocks/>
          </p:cNvSpPr>
          <p:nvPr/>
        </p:nvSpPr>
        <p:spPr>
          <a:xfrm>
            <a:off x="1979712" y="231418"/>
            <a:ext cx="5473778" cy="605294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000"/>
              </a:lnSpc>
              <a:spcBef>
                <a:spcPts val="0"/>
              </a:spcBef>
              <a:buClr>
                <a:schemeClr val="accent1"/>
              </a:buClr>
              <a:buNone/>
            </a:pPr>
            <a:r>
              <a:rPr kumimoji="0" lang="ko-KR" altLang="en-US" sz="2800" b="1" spc="-140" smtClean="0">
                <a:effectLst/>
                <a:latin typeface="맑은 고딕" pitchFamily="50" charset="-127"/>
                <a:ea typeface="맑은 고딕" pitchFamily="50" charset="-127"/>
              </a:rPr>
              <a:t>내가 상상하는 디지털 전환 사례</a:t>
            </a:r>
            <a:endParaRPr kumimoji="0" lang="en-US" altLang="ko-KR" sz="2800" b="1" spc="-10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5"/>
            <a:ext cx="1907704" cy="845869"/>
          </a:xfrm>
          <a:prstGeom prst="rect">
            <a:avLst/>
          </a:prstGeom>
        </p:spPr>
      </p:pic>
      <p:sp>
        <p:nvSpPr>
          <p:cNvPr id="9" name="모서리가 둥근 직사각형 8"/>
          <p:cNvSpPr/>
          <p:nvPr/>
        </p:nvSpPr>
        <p:spPr>
          <a:xfrm>
            <a:off x="7812360" y="6309320"/>
            <a:ext cx="1191298" cy="395984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예시답</a:t>
            </a:r>
            <a:r>
              <a:rPr kumimoji="0" lang="en-US" altLang="ko-KR" sz="20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endParaRPr kumimoji="0" lang="ko-KR" altLang="en-US" sz="20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50" y="1628800"/>
            <a:ext cx="771525" cy="35242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7894" y="1659572"/>
            <a:ext cx="809625" cy="352425"/>
          </a:xfrm>
          <a:prstGeom prst="rect">
            <a:avLst/>
          </a:prstGeom>
        </p:spPr>
      </p:pic>
      <p:grpSp>
        <p:nvGrpSpPr>
          <p:cNvPr id="3" name="그룹 2"/>
          <p:cNvGrpSpPr/>
          <p:nvPr/>
        </p:nvGrpSpPr>
        <p:grpSpPr>
          <a:xfrm>
            <a:off x="250935" y="2032827"/>
            <a:ext cx="4176464" cy="3916453"/>
            <a:chOff x="250935" y="2032827"/>
            <a:chExt cx="4176464" cy="3916453"/>
          </a:xfrm>
        </p:grpSpPr>
        <p:sp>
          <p:nvSpPr>
            <p:cNvPr id="16" name="직사각형 15"/>
            <p:cNvSpPr/>
            <p:nvPr/>
          </p:nvSpPr>
          <p:spPr>
            <a:xfrm>
              <a:off x="250935" y="2032827"/>
              <a:ext cx="4176464" cy="1015663"/>
            </a:xfrm>
            <a:prstGeom prst="rect">
              <a:avLst/>
            </a:prstGeom>
          </p:spPr>
          <p:txBody>
            <a:bodyPr wrap="square" lIns="36000" rIns="36000" anchor="t">
              <a:spAutoFit/>
            </a:bodyPr>
            <a:lstStyle/>
            <a:p>
              <a:pPr algn="just">
                <a:spcBef>
                  <a:spcPts val="0"/>
                </a:spcBef>
              </a:pPr>
              <a:r>
                <a:rPr kumimoji="0" lang="en-US" altLang="ko-KR" sz="2000" spc="-260">
                  <a:solidFill>
                    <a:srgbClr val="C00000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AI </a:t>
              </a:r>
              <a:r>
                <a:rPr kumimoji="0" lang="ko-KR" altLang="en-US" sz="2000" spc="-260">
                  <a:solidFill>
                    <a:srgbClr val="C00000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비서는 </a:t>
              </a:r>
              <a:r>
                <a:rPr kumimoji="0" lang="ko-KR" altLang="en-US" sz="2000" spc="-260" smtClean="0">
                  <a:solidFill>
                    <a:srgbClr val="C00000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내가 </a:t>
              </a:r>
              <a:r>
                <a:rPr kumimoji="0" lang="ko-KR" altLang="en-US" sz="2000" spc="-260">
                  <a:solidFill>
                    <a:srgbClr val="C00000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좋아하는 샐러드 아침식사를 준비한다</a:t>
              </a:r>
              <a:r>
                <a:rPr kumimoji="0" lang="en-US" altLang="ko-KR" sz="2000" spc="-260">
                  <a:solidFill>
                    <a:srgbClr val="C00000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. AI </a:t>
              </a:r>
              <a:r>
                <a:rPr kumimoji="0" lang="ko-KR" altLang="en-US" sz="2000" spc="-260">
                  <a:solidFill>
                    <a:srgbClr val="C00000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비서가 준비한 샐러드 아침식사를 한다</a:t>
              </a:r>
              <a:r>
                <a:rPr kumimoji="0" lang="en-US" altLang="ko-KR" sz="2000" spc="-260">
                  <a:solidFill>
                    <a:srgbClr val="C00000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.</a:t>
              </a:r>
            </a:p>
          </p:txBody>
        </p:sp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6199" y="3172100"/>
              <a:ext cx="2765936" cy="2777180"/>
            </a:xfrm>
            <a:prstGeom prst="rect">
              <a:avLst/>
            </a:prstGeom>
          </p:spPr>
        </p:pic>
      </p:grpSp>
      <p:grpSp>
        <p:nvGrpSpPr>
          <p:cNvPr id="4" name="그룹 3"/>
          <p:cNvGrpSpPr/>
          <p:nvPr/>
        </p:nvGrpSpPr>
        <p:grpSpPr>
          <a:xfrm>
            <a:off x="4788024" y="2024035"/>
            <a:ext cx="4176464" cy="3924690"/>
            <a:chOff x="4788024" y="2024035"/>
            <a:chExt cx="4176464" cy="3924690"/>
          </a:xfrm>
        </p:grpSpPr>
        <p:sp>
          <p:nvSpPr>
            <p:cNvPr id="18" name="직사각형 17"/>
            <p:cNvSpPr/>
            <p:nvPr/>
          </p:nvSpPr>
          <p:spPr>
            <a:xfrm>
              <a:off x="4788024" y="2024035"/>
              <a:ext cx="4176464" cy="707886"/>
            </a:xfrm>
            <a:prstGeom prst="rect">
              <a:avLst/>
            </a:prstGeom>
          </p:spPr>
          <p:txBody>
            <a:bodyPr wrap="square" lIns="36000" rIns="36000" anchor="t">
              <a:spAutoFit/>
            </a:bodyPr>
            <a:lstStyle/>
            <a:p>
              <a:pPr algn="just">
                <a:spcBef>
                  <a:spcPts val="0"/>
                </a:spcBef>
              </a:pPr>
              <a:r>
                <a:rPr kumimoji="0" lang="ko-KR" altLang="en-US" sz="2000" spc="-260" smtClean="0">
                  <a:solidFill>
                    <a:srgbClr val="C00000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내가 </a:t>
              </a:r>
              <a:r>
                <a:rPr kumimoji="0" lang="ko-KR" altLang="en-US" sz="2000" spc="-260">
                  <a:solidFill>
                    <a:srgbClr val="C00000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집을 나서자 무인 자율주행 택시가 자동으로 배차되어 집앞에 도착한다</a:t>
              </a:r>
              <a:r>
                <a:rPr kumimoji="0" lang="en-US" altLang="ko-KR" sz="2000" spc="-260">
                  <a:solidFill>
                    <a:srgbClr val="C00000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.</a:t>
              </a:r>
            </a:p>
          </p:txBody>
        </p:sp>
        <p:pic>
          <p:nvPicPr>
            <p:cNvPr id="22" name="Picture 7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296848" y="3174023"/>
              <a:ext cx="3091575" cy="2774702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sp>
        <p:nvSpPr>
          <p:cNvPr id="15" name="텍스트 개체 틀 7"/>
          <p:cNvSpPr txBox="1">
            <a:spLocks/>
          </p:cNvSpPr>
          <p:nvPr/>
        </p:nvSpPr>
        <p:spPr>
          <a:xfrm>
            <a:off x="179512" y="1015458"/>
            <a:ext cx="8357047" cy="477054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360000" indent="-457200">
              <a:spcBef>
                <a:spcPts val="0"/>
              </a:spcBef>
              <a:buClr>
                <a:schemeClr val="accent1"/>
              </a:buClr>
              <a:buNone/>
            </a:pPr>
            <a:r>
              <a:rPr kumimoji="0" lang="ko-KR" altLang="en-US" sz="2000" spc="-140" smtClean="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▶</a:t>
            </a:r>
            <a:r>
              <a:rPr kumimoji="0" lang="ko-KR" altLang="en-US" sz="2500" spc="-140">
                <a:effectLst/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2400" spc="-140" smtClean="0">
                <a:effectLst/>
                <a:latin typeface="맑은 고딕" pitchFamily="50" charset="-127"/>
                <a:ea typeface="맑은 고딕" pitchFamily="50" charset="-127"/>
              </a:rPr>
              <a:t>내가 </a:t>
            </a:r>
            <a:r>
              <a:rPr kumimoji="0" lang="ko-KR" altLang="en-US" sz="2400" spc="-140">
                <a:effectLst/>
                <a:latin typeface="맑은 고딕" pitchFamily="50" charset="-127"/>
                <a:ea typeface="맑은 고딕" pitchFamily="50" charset="-127"/>
              </a:rPr>
              <a:t>상상하는 미래 사회의 </a:t>
            </a:r>
            <a:r>
              <a:rPr kumimoji="0" lang="ko-KR" altLang="en-US" sz="2400" spc="-140" smtClean="0">
                <a:effectLst/>
                <a:latin typeface="맑은 고딕" pitchFamily="50" charset="-127"/>
                <a:ea typeface="맑은 고딕" pitchFamily="50" charset="-127"/>
              </a:rPr>
              <a:t>모습 </a:t>
            </a:r>
            <a:r>
              <a:rPr kumimoji="0" lang="en-US" altLang="ko-KR" sz="2400" spc="-140" smtClean="0">
                <a:effectLst/>
                <a:latin typeface="맑은 고딕" pitchFamily="50" charset="-127"/>
                <a:ea typeface="맑은 고딕" pitchFamily="50" charset="-127"/>
              </a:rPr>
              <a:t>(4</a:t>
            </a:r>
            <a:r>
              <a:rPr kumimoji="0" lang="ko-KR" altLang="en-US" sz="2400" spc="-140">
                <a:effectLst/>
                <a:latin typeface="맑은 고딕" pitchFamily="50" charset="-127"/>
                <a:ea typeface="맑은 고딕" pitchFamily="50" charset="-127"/>
              </a:rPr>
              <a:t>컷 시나리오와 </a:t>
            </a:r>
            <a:r>
              <a:rPr kumimoji="0" lang="ko-KR" altLang="en-US" sz="2400" spc="-140" smtClean="0">
                <a:effectLst/>
                <a:latin typeface="맑은 고딕" pitchFamily="50" charset="-127"/>
                <a:ea typeface="맑은 고딕" pitchFamily="50" charset="-127"/>
              </a:rPr>
              <a:t>만화</a:t>
            </a:r>
            <a:r>
              <a:rPr kumimoji="0" lang="en-US" altLang="ko-KR" sz="2400" spc="-140" smtClean="0">
                <a:effectLst/>
                <a:latin typeface="맑은 고딕" pitchFamily="50" charset="-127"/>
                <a:ea typeface="맑은 고딕" pitchFamily="50" charset="-127"/>
              </a:rPr>
              <a:t>)</a:t>
            </a:r>
            <a:endParaRPr kumimoji="0" lang="en-US" altLang="ko-KR" sz="2400" spc="-10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179512" y="1556792"/>
            <a:ext cx="8824146" cy="4521688"/>
            <a:chOff x="179512" y="1617476"/>
            <a:chExt cx="8824146" cy="4521688"/>
          </a:xfrm>
        </p:grpSpPr>
        <p:sp>
          <p:nvSpPr>
            <p:cNvPr id="20" name="직사각형 19"/>
            <p:cNvSpPr/>
            <p:nvPr/>
          </p:nvSpPr>
          <p:spPr>
            <a:xfrm>
              <a:off x="179512" y="1617476"/>
              <a:ext cx="8824146" cy="4521688"/>
            </a:xfrm>
            <a:prstGeom prst="rect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1" name="직선 연결선 20"/>
            <p:cNvCxnSpPr>
              <a:stCxn id="20" idx="0"/>
              <a:endCxn id="20" idx="2"/>
            </p:cNvCxnSpPr>
            <p:nvPr/>
          </p:nvCxnSpPr>
          <p:spPr>
            <a:xfrm>
              <a:off x="4591585" y="1617476"/>
              <a:ext cx="0" cy="4521688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4360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타원 12"/>
          <p:cNvSpPr/>
          <p:nvPr/>
        </p:nvSpPr>
        <p:spPr>
          <a:xfrm>
            <a:off x="179512" y="1610749"/>
            <a:ext cx="739973" cy="648071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smtClean="0">
                <a:solidFill>
                  <a:schemeClr val="bg1"/>
                </a:solidFill>
                <a:effectLst/>
                <a:latin typeface="+mn-ea"/>
              </a:rPr>
              <a:t>Q</a:t>
            </a:r>
            <a:endParaRPr lang="ko-KR" altLang="en-US" b="1"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15" name="모서리가 둥근 직사각형 14"/>
          <p:cNvSpPr/>
          <p:nvPr/>
        </p:nvSpPr>
        <p:spPr bwMode="auto">
          <a:xfrm>
            <a:off x="1046696" y="1484784"/>
            <a:ext cx="7740000" cy="1224136"/>
          </a:xfrm>
          <a:prstGeom prst="roundRect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3100" b="1" spc="-110">
                <a:solidFill>
                  <a:schemeClr val="tx1"/>
                </a:solidFill>
                <a:effectLst/>
                <a:latin typeface="+mn-ea"/>
              </a:rPr>
              <a:t>디지털 기술은 앞으로 우리의 삶을 어떻게 변화시킬 것인가</a:t>
            </a:r>
            <a:r>
              <a:rPr kumimoji="0" lang="en-US" altLang="ko-KR" sz="3100" b="1" spc="-110">
                <a:solidFill>
                  <a:schemeClr val="tx1"/>
                </a:solidFill>
                <a:effectLst/>
                <a:latin typeface="+mn-ea"/>
              </a:rPr>
              <a:t>?</a:t>
            </a:r>
            <a:endParaRPr kumimoji="0" lang="ko-KR" altLang="en-US" sz="3100" b="1"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7812360" y="6309320"/>
            <a:ext cx="1191298" cy="395984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예시답</a:t>
            </a:r>
            <a:r>
              <a:rPr kumimoji="0" lang="en-US" altLang="ko-KR" sz="20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endParaRPr kumimoji="0" lang="ko-KR" altLang="en-US" sz="20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2" name="텍스트 개체 틀 7"/>
          <p:cNvSpPr txBox="1">
            <a:spLocks/>
          </p:cNvSpPr>
          <p:nvPr/>
        </p:nvSpPr>
        <p:spPr>
          <a:xfrm>
            <a:off x="323528" y="3284984"/>
            <a:ext cx="8280000" cy="1631216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179388" indent="-179388">
              <a:lnSpc>
                <a:spcPts val="4000"/>
              </a:lnSpc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kumimoji="0" lang="ko-KR" altLang="en-US" sz="3000" b="1" spc="-160" smtClean="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디지털 기술의 발전으로 다양한 정보로의 접근성이 크게 향상되었고</a:t>
            </a:r>
            <a:r>
              <a:rPr kumimoji="0" lang="en-US" altLang="ko-KR" sz="3000" b="1" spc="-160" smtClean="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3000" b="1" spc="-160" smtClean="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의사소통이 훨씬 편리해진 것 같아요</a:t>
            </a:r>
            <a:r>
              <a:rPr kumimoji="0" lang="en-US" altLang="ko-KR" sz="3000" b="1" spc="-160" smtClean="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.</a:t>
            </a:r>
            <a:endParaRPr kumimoji="0" lang="ko-KR" altLang="en-US" sz="3000" b="1" spc="-120">
              <a:solidFill>
                <a:srgbClr val="C00000"/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251520" y="188640"/>
            <a:ext cx="1962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ko-KR" altLang="en-US" sz="3200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생각 열기</a:t>
            </a:r>
            <a:endParaRPr lang="en-US" altLang="ko-KR" sz="3200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8028384" y="33265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+mn-ea"/>
              </a:rPr>
              <a:t>P. 12</a:t>
            </a:r>
            <a:endParaRPr lang="ko-KR" altLang="en-US" sz="2000">
              <a:solidFill>
                <a:schemeClr val="tx1"/>
              </a:solidFill>
              <a:effectLst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7914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텍스트 개체 틀 7"/>
          <p:cNvSpPr txBox="1">
            <a:spLocks/>
          </p:cNvSpPr>
          <p:nvPr/>
        </p:nvSpPr>
        <p:spPr>
          <a:xfrm>
            <a:off x="971600" y="1069642"/>
            <a:ext cx="5769528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284163" indent="-28416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sz="3200" b="1" spc="-150">
                <a:solidFill>
                  <a:srgbClr val="C00000"/>
                </a:solidFill>
                <a:effectLst/>
                <a:latin typeface="맑은 고딕"/>
                <a:ea typeface="맑은 고딕"/>
              </a:rPr>
              <a:t>디지털 역량의 정의와 구성 요소</a:t>
            </a:r>
            <a:endParaRPr kumimoji="0" lang="ko-KR" altLang="en-US" sz="3200" b="1" i="0" u="none" strike="noStrike" kern="1200" cap="none" spc="-150" normalizeH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30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79512" y="142852"/>
            <a:ext cx="3149062" cy="71508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altLang="ko-KR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2 </a:t>
            </a:r>
            <a:r>
              <a:rPr lang="ko-KR" altLang="en-US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디지털 역량</a:t>
            </a:r>
            <a:endParaRPr lang="en-US" altLang="ko-KR" smtClean="0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6" name="텍스트 개체 틀 7"/>
          <p:cNvSpPr txBox="1">
            <a:spLocks/>
          </p:cNvSpPr>
          <p:nvPr/>
        </p:nvSpPr>
        <p:spPr>
          <a:xfrm>
            <a:off x="362028" y="2584374"/>
            <a:ext cx="4578572" cy="3570208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179388" indent="-179388" algn="just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800" spc="-100" smtClean="0">
                <a:solidFill>
                  <a:srgbClr val="00B0F0"/>
                </a:solidFill>
                <a:effectLst/>
                <a:latin typeface="맑은 고딕" pitchFamily="50" charset="-127"/>
                <a:ea typeface="맑은 고딕" pitchFamily="50" charset="-127"/>
              </a:rPr>
              <a:t>문제를 해결하기 위해 디지털 기술과 도구를 이해하고 효과적으로 활용하는 능력</a:t>
            </a:r>
            <a:endParaRPr kumimoji="0" lang="en-US" altLang="ko-KR" sz="2800" spc="-100" smtClean="0">
              <a:solidFill>
                <a:srgbClr val="00B0F0"/>
              </a:solidFill>
              <a:effectLst/>
              <a:latin typeface="맑은 고딕" pitchFamily="50" charset="-127"/>
              <a:ea typeface="맑은 고딕" pitchFamily="50" charset="-127"/>
            </a:endParaRPr>
          </a:p>
          <a:p>
            <a:pPr marL="179388" indent="-179388" algn="just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800" spc="-100" smtClean="0">
                <a:effectLst/>
                <a:latin typeface="맑은 고딕" pitchFamily="50" charset="-127"/>
                <a:ea typeface="맑은 고딕" pitchFamily="50" charset="-127"/>
              </a:rPr>
              <a:t>문제 해결에 필요한 정보를 검색하고 분석하는 능력 </a:t>
            </a:r>
            <a:endParaRPr kumimoji="0" lang="en-US" altLang="ko-KR" sz="2800" spc="-100">
              <a:effectLst/>
              <a:latin typeface="맑은 고딕" pitchFamily="50" charset="-127"/>
              <a:ea typeface="맑은 고딕" pitchFamily="50" charset="-127"/>
            </a:endParaRPr>
          </a:p>
          <a:p>
            <a:pPr marL="179388" indent="-179388" algn="just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800" spc="-100" smtClean="0">
                <a:effectLst/>
                <a:latin typeface="맑은 고딕" pitchFamily="50" charset="-127"/>
                <a:ea typeface="맑은 고딕" pitchFamily="50" charset="-127"/>
              </a:rPr>
              <a:t>문제를 해결하고 협업하는 데 필요한 역량</a:t>
            </a:r>
            <a:endParaRPr kumimoji="0" lang="en-US" altLang="ko-KR" sz="2800" spc="-100" smtClean="0">
              <a:effectLst/>
              <a:latin typeface="맑은 고딕" pitchFamily="50" charset="-127"/>
              <a:ea typeface="맑은 고딕" pitchFamily="50" charset="-127"/>
            </a:endParaRPr>
          </a:p>
          <a:p>
            <a:pPr algn="just">
              <a:spcBef>
                <a:spcPts val="600"/>
              </a:spcBef>
              <a:buClr>
                <a:schemeClr val="tx1"/>
              </a:buClr>
            </a:pPr>
            <a:endParaRPr kumimoji="0" lang="en-US" altLang="ko-KR" sz="1500" spc="-100" smtClean="0">
              <a:solidFill>
                <a:schemeClr val="accent1">
                  <a:lumMod val="7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95536" y="1110288"/>
            <a:ext cx="576064" cy="4304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smtClean="0">
                <a:effectLst/>
                <a:latin typeface="+mn-ea"/>
              </a:rPr>
              <a:t>01</a:t>
            </a:r>
            <a:endParaRPr lang="ko-KR" altLang="en-US" sz="2600" b="1">
              <a:effectLst/>
              <a:latin typeface="+mn-ea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497484" y="1972575"/>
            <a:ext cx="180000" cy="180000"/>
          </a:xfrm>
          <a:prstGeom prst="round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5" name="텍스트 개체 틀 7"/>
          <p:cNvSpPr txBox="1">
            <a:spLocks/>
          </p:cNvSpPr>
          <p:nvPr/>
        </p:nvSpPr>
        <p:spPr>
          <a:xfrm>
            <a:off x="598787" y="1788212"/>
            <a:ext cx="3116559" cy="60529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000"/>
              </a:lnSpc>
              <a:buClr>
                <a:schemeClr val="accent1"/>
              </a:buClr>
              <a:buNone/>
            </a:pPr>
            <a:r>
              <a:rPr kumimoji="0" lang="ko-KR" altLang="en-US" sz="3000" b="1" spc="-160">
                <a:effectLst/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3000" b="1" spc="-160" smtClean="0">
                <a:effectLst/>
                <a:latin typeface="맑은 고딕" pitchFamily="50" charset="-127"/>
                <a:ea typeface="맑은 고딕" pitchFamily="50" charset="-127"/>
              </a:rPr>
              <a:t>디지털 역량이란</a:t>
            </a:r>
            <a:r>
              <a:rPr kumimoji="0" lang="en-US" altLang="ko-KR" sz="3000" b="1" spc="-160" smtClean="0">
                <a:effectLst/>
                <a:latin typeface="맑은 고딕" pitchFamily="50" charset="-127"/>
                <a:ea typeface="맑은 고딕" pitchFamily="50" charset="-127"/>
              </a:rPr>
              <a:t>?</a:t>
            </a:r>
            <a:endParaRPr kumimoji="0" lang="en-US" altLang="ko-KR" sz="3000" b="1" spc="-160" dirty="0" smtClean="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1972575"/>
            <a:ext cx="3815236" cy="453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45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30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79512" y="142852"/>
            <a:ext cx="3149062" cy="71508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altLang="ko-KR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2 </a:t>
            </a:r>
            <a:r>
              <a:rPr lang="ko-KR" altLang="en-US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디지털 역량</a:t>
            </a:r>
            <a:endParaRPr lang="en-US" altLang="ko-KR" smtClean="0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graphicFrame>
        <p:nvGraphicFramePr>
          <p:cNvPr id="14" name="표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49945"/>
              </p:ext>
            </p:extLst>
          </p:nvPr>
        </p:nvGraphicFramePr>
        <p:xfrm>
          <a:off x="314073" y="2647600"/>
          <a:ext cx="8460606" cy="3445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3671"/>
                <a:gridCol w="6506935"/>
              </a:tblGrid>
              <a:tr h="1022805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400" b="1" smtClean="0">
                          <a:solidFill>
                            <a:schemeClr val="tx1"/>
                          </a:solidFill>
                        </a:rPr>
                        <a:t>디지털</a:t>
                      </a:r>
                      <a:r>
                        <a:rPr lang="ko-KR" altLang="en-US" sz="2400" b="1" smtClean="0">
                          <a:solidFill>
                            <a:srgbClr val="C00000"/>
                          </a:solidFill>
                        </a:rPr>
                        <a:t> 기술 이해</a:t>
                      </a:r>
                      <a:r>
                        <a:rPr lang="ko-KR" altLang="en-US" sz="2400" b="1" smtClean="0">
                          <a:solidFill>
                            <a:schemeClr val="tx1"/>
                          </a:solidFill>
                        </a:rPr>
                        <a:t> 능력</a:t>
                      </a:r>
                    </a:p>
                  </a:txBody>
                  <a:tcPr marL="36000" marR="36000" marT="46800" marB="46800" anchor="ctr"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000" indent="-457200" algn="l" latinLnBrk="1">
                        <a:buFont typeface="Arial" panose="020B0604020202020204" pitchFamily="34" charset="0"/>
                        <a:buNone/>
                      </a:pPr>
                      <a:r>
                        <a:rPr lang="en-US" altLang="ko-KR" sz="2300" b="0" smtClean="0">
                          <a:solidFill>
                            <a:schemeClr val="tx1"/>
                          </a:solidFill>
                        </a:rPr>
                        <a:t>• </a:t>
                      </a:r>
                      <a:r>
                        <a:rPr lang="ko-KR" altLang="en-US" sz="2300" b="0" smtClean="0">
                          <a:solidFill>
                            <a:schemeClr val="tx1"/>
                          </a:solidFill>
                        </a:rPr>
                        <a:t>컴퓨터 하드웨어</a:t>
                      </a:r>
                      <a:r>
                        <a:rPr lang="en-US" altLang="ko-KR" sz="2300" b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2300" b="0" smtClean="0">
                          <a:solidFill>
                            <a:schemeClr val="tx1"/>
                          </a:solidFill>
                        </a:rPr>
                        <a:t>소프트웨어</a:t>
                      </a:r>
                      <a:r>
                        <a:rPr lang="en-US" altLang="ko-KR" sz="2300" b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2300" b="0" smtClean="0">
                          <a:solidFill>
                            <a:schemeClr val="tx1"/>
                          </a:solidFill>
                        </a:rPr>
                        <a:t>네트워크</a:t>
                      </a:r>
                      <a:r>
                        <a:rPr lang="en-US" altLang="ko-KR" sz="2300" b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2300" b="0" smtClean="0">
                          <a:solidFill>
                            <a:schemeClr val="tx1"/>
                          </a:solidFill>
                        </a:rPr>
                        <a:t>클라우드 등의 디지털 기술과 도구를 이해하는 능력 </a:t>
                      </a:r>
                      <a:endParaRPr lang="ko-KR" altLang="en-US" sz="2300" b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46800" marB="46800" anchor="ctr"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22805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400" b="1" smtClean="0">
                          <a:solidFill>
                            <a:schemeClr val="tx1"/>
                          </a:solidFill>
                        </a:rPr>
                        <a:t>디지털 </a:t>
                      </a:r>
                      <a:r>
                        <a:rPr lang="ko-KR" altLang="en-US" sz="2400" b="1" smtClean="0">
                          <a:solidFill>
                            <a:srgbClr val="C00000"/>
                          </a:solidFill>
                        </a:rPr>
                        <a:t>기술 활용 </a:t>
                      </a:r>
                      <a:r>
                        <a:rPr lang="ko-KR" altLang="en-US" sz="2400" b="1" smtClean="0">
                          <a:solidFill>
                            <a:schemeClr val="tx1"/>
                          </a:solidFill>
                        </a:rPr>
                        <a:t>능력</a:t>
                      </a:r>
                    </a:p>
                  </a:txBody>
                  <a:tcPr marL="36000" marR="36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000" marR="0" indent="-457200" algn="l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300" b="0" smtClean="0">
                          <a:solidFill>
                            <a:schemeClr val="tx1"/>
                          </a:solidFill>
                        </a:rPr>
                        <a:t>• </a:t>
                      </a:r>
                      <a:r>
                        <a:rPr lang="ko-KR" altLang="en-US" sz="2300" b="0" smtClean="0">
                          <a:solidFill>
                            <a:schemeClr val="tx1"/>
                          </a:solidFill>
                        </a:rPr>
                        <a:t>일상 생활에서 디지털</a:t>
                      </a:r>
                      <a:r>
                        <a:rPr lang="ko-KR" altLang="en-US" sz="2300" b="0" baseline="0" smtClean="0">
                          <a:solidFill>
                            <a:schemeClr val="tx1"/>
                          </a:solidFill>
                        </a:rPr>
                        <a:t> 기기의 기본 조작 능력과 디지털 문서의 작성</a:t>
                      </a:r>
                      <a:r>
                        <a:rPr lang="en-US" altLang="ko-KR" sz="2300" b="0" baseline="0" smtClean="0">
                          <a:solidFill>
                            <a:schemeClr val="tx1"/>
                          </a:solidFill>
                        </a:rPr>
                        <a:t>·</a:t>
                      </a:r>
                      <a:r>
                        <a:rPr lang="ko-KR" altLang="en-US" sz="2300" b="0" baseline="0" smtClean="0">
                          <a:solidFill>
                            <a:schemeClr val="tx1"/>
                          </a:solidFill>
                        </a:rPr>
                        <a:t>편집 등 활용 능력 </a:t>
                      </a:r>
                      <a:r>
                        <a:rPr lang="ko-KR" altLang="en-US" sz="2300" b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marL="36000" marR="36000" marT="46800" marB="46800" anchor="ctr"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00086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400" b="1" smtClean="0">
                          <a:solidFill>
                            <a:schemeClr val="tx1"/>
                          </a:solidFill>
                        </a:rPr>
                        <a:t>디지털</a:t>
                      </a:r>
                      <a:r>
                        <a:rPr lang="ko-KR" altLang="en-US" sz="2400" b="1" baseline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2400" b="1" baseline="0" smtClean="0">
                          <a:solidFill>
                            <a:srgbClr val="C00000"/>
                          </a:solidFill>
                        </a:rPr>
                        <a:t>의사소통</a:t>
                      </a:r>
                      <a:r>
                        <a:rPr lang="ko-KR" altLang="en-US" sz="2400" b="1" baseline="0" smtClean="0">
                          <a:solidFill>
                            <a:schemeClr val="tx1"/>
                          </a:solidFill>
                        </a:rPr>
                        <a:t> 능력</a:t>
                      </a:r>
                      <a:endParaRPr lang="en-US" altLang="ko-KR" sz="2400" b="1" smtClean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000" marR="0" indent="-457200" algn="l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300" b="0" smtClean="0">
                          <a:solidFill>
                            <a:schemeClr val="tx1"/>
                          </a:solidFill>
                        </a:rPr>
                        <a:t>• </a:t>
                      </a:r>
                      <a:r>
                        <a:rPr lang="ko-KR" altLang="en-US" sz="2300" b="0" smtClean="0">
                          <a:solidFill>
                            <a:schemeClr val="tx1"/>
                          </a:solidFill>
                        </a:rPr>
                        <a:t>이메일</a:t>
                      </a:r>
                      <a:r>
                        <a:rPr lang="en-US" altLang="ko-KR" sz="2300" b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2300" b="0" smtClean="0">
                          <a:solidFill>
                            <a:schemeClr val="tx1"/>
                          </a:solidFill>
                        </a:rPr>
                        <a:t>소셜 미디어</a:t>
                      </a:r>
                      <a:r>
                        <a:rPr lang="en-US" altLang="ko-KR" sz="2300" b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ko-KR" altLang="en-US" sz="2300" b="0" smtClean="0">
                          <a:solidFill>
                            <a:schemeClr val="tx1"/>
                          </a:solidFill>
                        </a:rPr>
                        <a:t> 비디오 채팅</a:t>
                      </a:r>
                      <a:r>
                        <a:rPr lang="en-US" altLang="ko-KR" sz="2300" b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2300" b="0" smtClean="0">
                          <a:solidFill>
                            <a:schemeClr val="tx1"/>
                          </a:solidFill>
                        </a:rPr>
                        <a:t>온라인 회의 등을 활용하여 의사소통 하는 능력 </a:t>
                      </a:r>
                      <a:endParaRPr lang="en-US" altLang="ko-KR" sz="2300" b="0" smtClean="0">
                        <a:solidFill>
                          <a:schemeClr val="tx1"/>
                        </a:solidFill>
                      </a:endParaRPr>
                    </a:p>
                    <a:p>
                      <a:pPr marL="180000" marR="0" indent="-457200" algn="l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300" b="0" smtClean="0">
                          <a:solidFill>
                            <a:schemeClr val="tx1"/>
                          </a:solidFill>
                        </a:rPr>
                        <a:t>• </a:t>
                      </a:r>
                      <a:r>
                        <a:rPr lang="ko-KR" altLang="en-US" sz="2300" b="0" smtClean="0">
                          <a:solidFill>
                            <a:schemeClr val="tx1"/>
                          </a:solidFill>
                        </a:rPr>
                        <a:t>온라인에서 타인을 배려하며 교류하는 능력 </a:t>
                      </a:r>
                      <a:r>
                        <a:rPr lang="en-US" altLang="ko-KR" sz="2300" b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ko-KR" altLang="en-US" sz="230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46800" marB="46800" anchor="ctr"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5" name="텍스트 개체 틀 7"/>
          <p:cNvSpPr txBox="1">
            <a:spLocks/>
          </p:cNvSpPr>
          <p:nvPr/>
        </p:nvSpPr>
        <p:spPr>
          <a:xfrm>
            <a:off x="323528" y="1969676"/>
            <a:ext cx="7938091" cy="492443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just">
              <a:spcBef>
                <a:spcPts val="600"/>
              </a:spcBef>
              <a:buClr>
                <a:schemeClr val="tx1"/>
              </a:buClr>
            </a:pPr>
            <a:r>
              <a:rPr kumimoji="0" lang="ko-KR" altLang="en-US" sz="2600" spc="-100" smtClean="0">
                <a:effectLst/>
                <a:latin typeface="맑은 고딕" pitchFamily="50" charset="-127"/>
                <a:ea typeface="맑은 고딕" pitchFamily="50" charset="-127"/>
              </a:rPr>
              <a:t>각 디지털 역량의 세부 내용은 다음과 같다</a:t>
            </a:r>
            <a:r>
              <a:rPr kumimoji="0" lang="en-US" altLang="ko-KR" sz="2600" spc="-100" smtClean="0">
                <a:effectLst/>
                <a:latin typeface="맑은 고딕" pitchFamily="50" charset="-127"/>
                <a:ea typeface="맑은 고딕" pitchFamily="50" charset="-127"/>
              </a:rPr>
              <a:t>.</a:t>
            </a:r>
            <a:endParaRPr kumimoji="0" lang="en-US" altLang="ko-KR" sz="2600" spc="-100" smtClean="0">
              <a:solidFill>
                <a:schemeClr val="accent1">
                  <a:lumMod val="7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1640327"/>
            <a:ext cx="704433" cy="936104"/>
          </a:xfrm>
          <a:prstGeom prst="rect">
            <a:avLst/>
          </a:prstGeom>
        </p:spPr>
      </p:pic>
      <p:sp>
        <p:nvSpPr>
          <p:cNvPr id="17" name="모서리가 둥근 직사각형 16"/>
          <p:cNvSpPr/>
          <p:nvPr/>
        </p:nvSpPr>
        <p:spPr>
          <a:xfrm>
            <a:off x="366241" y="1409390"/>
            <a:ext cx="180000" cy="180000"/>
          </a:xfrm>
          <a:prstGeom prst="round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8" name="텍스트 개체 틀 7"/>
          <p:cNvSpPr txBox="1">
            <a:spLocks/>
          </p:cNvSpPr>
          <p:nvPr/>
        </p:nvSpPr>
        <p:spPr>
          <a:xfrm>
            <a:off x="467544" y="1225027"/>
            <a:ext cx="5125762" cy="60529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000"/>
              </a:lnSpc>
              <a:buClr>
                <a:schemeClr val="accent1"/>
              </a:buClr>
              <a:buNone/>
            </a:pPr>
            <a:r>
              <a:rPr kumimoji="0" lang="ko-KR" altLang="en-US" sz="3000" b="1" spc="-160">
                <a:effectLst/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3000" b="1" spc="-160" smtClean="0">
                <a:effectLst/>
                <a:latin typeface="맑은 고딕" pitchFamily="50" charset="-127"/>
                <a:ea typeface="맑은 고딕" pitchFamily="50" charset="-127"/>
              </a:rPr>
              <a:t>디지털 역량의 주요 구성 요소</a:t>
            </a:r>
            <a:endParaRPr kumimoji="0" lang="en-US" altLang="ko-KR" sz="3000" b="1" spc="-160" dirty="0" smtClean="0">
              <a:effectLst/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9447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30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79512" y="142852"/>
            <a:ext cx="3149062" cy="71508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altLang="ko-KR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2 </a:t>
            </a:r>
            <a:r>
              <a:rPr lang="ko-KR" altLang="en-US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디지털 역량</a:t>
            </a:r>
            <a:endParaRPr lang="en-US" altLang="ko-KR" smtClean="0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147596"/>
              </p:ext>
            </p:extLst>
          </p:nvPr>
        </p:nvGraphicFramePr>
        <p:xfrm>
          <a:off x="334371" y="2077517"/>
          <a:ext cx="8460606" cy="396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3671"/>
                <a:gridCol w="6506935"/>
              </a:tblGrid>
              <a:tr h="1022805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400" b="1" smtClean="0">
                          <a:solidFill>
                            <a:schemeClr val="tx1"/>
                          </a:solidFill>
                        </a:rPr>
                        <a:t>디지털 </a:t>
                      </a:r>
                      <a:endParaRPr lang="en-US" altLang="ko-KR" sz="2400" b="1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400" b="1" smtClean="0">
                          <a:solidFill>
                            <a:srgbClr val="C00000"/>
                          </a:solidFill>
                        </a:rPr>
                        <a:t>협업</a:t>
                      </a:r>
                      <a:r>
                        <a:rPr lang="ko-KR" altLang="en-US" sz="2400" b="1" smtClean="0">
                          <a:solidFill>
                            <a:schemeClr val="tx1"/>
                          </a:solidFill>
                        </a:rPr>
                        <a:t> 능력</a:t>
                      </a:r>
                    </a:p>
                  </a:txBody>
                  <a:tcPr marL="36000" marR="36000" marT="46800" marB="46800" anchor="ctr"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000" indent="-457200" algn="l" latinLnBrk="1">
                        <a:buFont typeface="Arial" panose="020B0604020202020204" pitchFamily="34" charset="0"/>
                        <a:buNone/>
                      </a:pPr>
                      <a:r>
                        <a:rPr lang="en-US" altLang="ko-KR" sz="2300" b="0" smtClean="0">
                          <a:solidFill>
                            <a:schemeClr val="tx1"/>
                          </a:solidFill>
                        </a:rPr>
                        <a:t>• </a:t>
                      </a:r>
                      <a:r>
                        <a:rPr lang="ko-KR" altLang="en-US" sz="2300" b="0" smtClean="0">
                          <a:solidFill>
                            <a:schemeClr val="tx1"/>
                          </a:solidFill>
                        </a:rPr>
                        <a:t>온라인 플랫폼 및 도구를 사용하여</a:t>
                      </a:r>
                      <a:r>
                        <a:rPr lang="ko-KR" altLang="en-US" sz="2300" b="0" baseline="0" smtClean="0">
                          <a:solidFill>
                            <a:schemeClr val="tx1"/>
                          </a:solidFill>
                        </a:rPr>
                        <a:t> 공동 작업을 할 수 있는 능력 </a:t>
                      </a:r>
                      <a:r>
                        <a:rPr lang="ko-KR" altLang="en-US" sz="2300" b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ko-KR" altLang="en-US" sz="2300" b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46800" marB="46800" anchor="ctr"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97475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400" b="1" smtClean="0">
                          <a:solidFill>
                            <a:schemeClr val="tx1"/>
                          </a:solidFill>
                        </a:rPr>
                        <a:t>디지털 </a:t>
                      </a:r>
                      <a:r>
                        <a:rPr lang="ko-KR" altLang="en-US" sz="2400" b="1" smtClean="0">
                          <a:solidFill>
                            <a:srgbClr val="C00000"/>
                          </a:solidFill>
                        </a:rPr>
                        <a:t>문제 해결 </a:t>
                      </a:r>
                      <a:r>
                        <a:rPr lang="ko-KR" altLang="en-US" sz="2400" b="1" smtClean="0">
                          <a:solidFill>
                            <a:schemeClr val="tx1"/>
                          </a:solidFill>
                        </a:rPr>
                        <a:t>능력</a:t>
                      </a:r>
                    </a:p>
                  </a:txBody>
                  <a:tcPr marL="36000" marR="36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000" marR="0" indent="-457200" algn="l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300" b="0" smtClean="0">
                          <a:solidFill>
                            <a:schemeClr val="tx1"/>
                          </a:solidFill>
                        </a:rPr>
                        <a:t>• </a:t>
                      </a:r>
                      <a:r>
                        <a:rPr lang="ko-KR" altLang="en-US" sz="2300" b="0" smtClean="0">
                          <a:solidFill>
                            <a:schemeClr val="tx1"/>
                          </a:solidFill>
                        </a:rPr>
                        <a:t>디지털 도구를 사용하여 복잡한 문제를 해결하고 창의적으로 아이디어를 발전시키는 능력</a:t>
                      </a:r>
                      <a:endParaRPr lang="en-US" altLang="ko-KR" sz="2300" b="0" smtClean="0">
                        <a:solidFill>
                          <a:schemeClr val="tx1"/>
                        </a:solidFill>
                      </a:endParaRPr>
                    </a:p>
                    <a:p>
                      <a:pPr marL="180000" marR="0" indent="-457200" algn="l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300" b="0" smtClean="0">
                          <a:solidFill>
                            <a:schemeClr val="tx1"/>
                          </a:solidFill>
                        </a:rPr>
                        <a:t>• </a:t>
                      </a:r>
                      <a:r>
                        <a:rPr lang="ko-KR" altLang="en-US" sz="2300" b="0" smtClean="0">
                          <a:solidFill>
                            <a:schemeClr val="tx1"/>
                          </a:solidFill>
                        </a:rPr>
                        <a:t>데이터 수집</a:t>
                      </a:r>
                      <a:r>
                        <a:rPr lang="en-US" altLang="ko-KR" sz="2300" b="0" baseline="0" smtClean="0">
                          <a:solidFill>
                            <a:schemeClr val="tx1"/>
                          </a:solidFill>
                        </a:rPr>
                        <a:t>·</a:t>
                      </a:r>
                      <a:r>
                        <a:rPr lang="ko-KR" altLang="en-US" sz="2300" b="0" smtClean="0">
                          <a:solidFill>
                            <a:schemeClr val="tx1"/>
                          </a:solidFill>
                        </a:rPr>
                        <a:t>분석을 통한 문제 해결 능력 </a:t>
                      </a:r>
                    </a:p>
                  </a:txBody>
                  <a:tcPr marL="36000" marR="36000" marT="46800" marB="46800" anchor="ctr"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40160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400" b="1" smtClean="0">
                          <a:solidFill>
                            <a:schemeClr val="tx1"/>
                          </a:solidFill>
                        </a:rPr>
                        <a:t>디지털</a:t>
                      </a:r>
                      <a:r>
                        <a:rPr lang="ko-KR" altLang="en-US" sz="2400" b="1" baseline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altLang="ko-KR" sz="2400" b="1" baseline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400" b="1" baseline="0" smtClean="0">
                          <a:solidFill>
                            <a:srgbClr val="C00000"/>
                          </a:solidFill>
                        </a:rPr>
                        <a:t>보안</a:t>
                      </a:r>
                      <a:r>
                        <a:rPr lang="ko-KR" altLang="en-US" sz="2400" b="1" baseline="0" smtClean="0">
                          <a:solidFill>
                            <a:schemeClr val="tx1"/>
                          </a:solidFill>
                        </a:rPr>
                        <a:t> 능력</a:t>
                      </a:r>
                      <a:endParaRPr lang="en-US" altLang="ko-KR" sz="2400" b="1" smtClean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000" marR="0" indent="-457200" algn="l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300" b="0" smtClean="0">
                          <a:solidFill>
                            <a:schemeClr val="tx1"/>
                          </a:solidFill>
                        </a:rPr>
                        <a:t>• </a:t>
                      </a:r>
                      <a:r>
                        <a:rPr lang="ko-KR" altLang="en-US" sz="2300" b="0" smtClean="0">
                          <a:solidFill>
                            <a:schemeClr val="tx1"/>
                          </a:solidFill>
                        </a:rPr>
                        <a:t>디지털 환경에서 개인 정보와 데이터를 안전하게 보호</a:t>
                      </a:r>
                      <a:r>
                        <a:rPr lang="en-US" altLang="ko-KR" sz="2300" b="0" baseline="0" smtClean="0">
                          <a:solidFill>
                            <a:schemeClr val="tx1"/>
                          </a:solidFill>
                        </a:rPr>
                        <a:t>·</a:t>
                      </a:r>
                      <a:r>
                        <a:rPr lang="ko-KR" altLang="en-US" sz="2300" b="0" smtClean="0">
                          <a:solidFill>
                            <a:schemeClr val="tx1"/>
                          </a:solidFill>
                        </a:rPr>
                        <a:t>관리할 수 있는 능력 </a:t>
                      </a:r>
                    </a:p>
                    <a:p>
                      <a:pPr marL="180000" indent="-457200" algn="l" latinLnBrk="1"/>
                      <a:r>
                        <a:rPr lang="en-US" altLang="ko-KR" sz="2300" b="0" smtClean="0">
                          <a:solidFill>
                            <a:schemeClr val="tx1"/>
                          </a:solidFill>
                        </a:rPr>
                        <a:t>• </a:t>
                      </a:r>
                      <a:r>
                        <a:rPr lang="ko-KR" altLang="en-US" sz="2300" b="0" smtClean="0">
                          <a:solidFill>
                            <a:schemeClr val="tx1"/>
                          </a:solidFill>
                        </a:rPr>
                        <a:t>온라인에서 책임감 있는 디지털 기술 활용 능력 </a:t>
                      </a:r>
                      <a:endParaRPr lang="ko-KR" altLang="en-US" sz="230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46800" marB="46800" anchor="ctr"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990" y="1055506"/>
            <a:ext cx="704433" cy="936104"/>
          </a:xfrm>
          <a:prstGeom prst="rect">
            <a:avLst/>
          </a:prstGeom>
        </p:spPr>
      </p:pic>
      <p:sp>
        <p:nvSpPr>
          <p:cNvPr id="14" name="모서리가 둥근 직사각형 13"/>
          <p:cNvSpPr/>
          <p:nvPr/>
        </p:nvSpPr>
        <p:spPr>
          <a:xfrm>
            <a:off x="366241" y="1409390"/>
            <a:ext cx="180000" cy="180000"/>
          </a:xfrm>
          <a:prstGeom prst="round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5" name="텍스트 개체 틀 7"/>
          <p:cNvSpPr txBox="1">
            <a:spLocks/>
          </p:cNvSpPr>
          <p:nvPr/>
        </p:nvSpPr>
        <p:spPr>
          <a:xfrm>
            <a:off x="467544" y="1225027"/>
            <a:ext cx="5125762" cy="60529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000"/>
              </a:lnSpc>
              <a:buClr>
                <a:schemeClr val="accent1"/>
              </a:buClr>
              <a:buNone/>
            </a:pPr>
            <a:r>
              <a:rPr kumimoji="0" lang="ko-KR" altLang="en-US" sz="3000" b="1" spc="-160">
                <a:effectLst/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3000" b="1" spc="-160" smtClean="0">
                <a:effectLst/>
                <a:latin typeface="맑은 고딕" pitchFamily="50" charset="-127"/>
                <a:ea typeface="맑은 고딕" pitchFamily="50" charset="-127"/>
              </a:rPr>
              <a:t>디지털 역량의 주요 구성 요소</a:t>
            </a:r>
            <a:endParaRPr kumimoji="0" lang="en-US" altLang="ko-KR" sz="3000" b="1" spc="-160" dirty="0" smtClean="0">
              <a:effectLst/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7211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텍스트 개체 틀 7"/>
          <p:cNvSpPr txBox="1">
            <a:spLocks/>
          </p:cNvSpPr>
          <p:nvPr/>
        </p:nvSpPr>
        <p:spPr>
          <a:xfrm>
            <a:off x="971600" y="1069642"/>
            <a:ext cx="3954929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284163" indent="-28416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sz="3200" b="1" spc="-150">
                <a:solidFill>
                  <a:srgbClr val="C00000"/>
                </a:solidFill>
                <a:effectLst/>
                <a:latin typeface="맑은 고딕"/>
                <a:ea typeface="맑은 고딕"/>
              </a:rPr>
              <a:t>디지털 역량의 </a:t>
            </a:r>
            <a:r>
              <a:rPr kumimoji="0" lang="ko-KR" altLang="en-US" sz="3200" b="1" spc="-150" smtClean="0">
                <a:solidFill>
                  <a:srgbClr val="C00000"/>
                </a:solidFill>
                <a:effectLst/>
                <a:latin typeface="맑은 고딕"/>
                <a:ea typeface="맑은 고딕"/>
              </a:rPr>
              <a:t>필요성</a:t>
            </a:r>
            <a:endParaRPr kumimoji="0" lang="ko-KR" altLang="en-US" sz="3200" b="1" i="0" u="none" strike="noStrike" kern="1200" cap="none" spc="-150" normalizeH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31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79512" y="142852"/>
            <a:ext cx="3149062" cy="71508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altLang="ko-KR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2 </a:t>
            </a:r>
            <a:r>
              <a:rPr lang="ko-KR" altLang="en-US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디지털 역량</a:t>
            </a:r>
            <a:endParaRPr lang="en-US" altLang="ko-KR" smtClean="0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95536" y="1110288"/>
            <a:ext cx="576064" cy="4304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smtClean="0">
                <a:effectLst/>
                <a:latin typeface="+mn-ea"/>
              </a:rPr>
              <a:t>02</a:t>
            </a:r>
            <a:endParaRPr lang="ko-KR" altLang="en-US" sz="2600" b="1">
              <a:effectLst/>
              <a:latin typeface="+mn-ea"/>
            </a:endParaRPr>
          </a:p>
        </p:txBody>
      </p:sp>
      <p:sp>
        <p:nvSpPr>
          <p:cNvPr id="8" name="텍스트 개체 틀 7"/>
          <p:cNvSpPr txBox="1">
            <a:spLocks/>
          </p:cNvSpPr>
          <p:nvPr/>
        </p:nvSpPr>
        <p:spPr>
          <a:xfrm>
            <a:off x="395536" y="1988840"/>
            <a:ext cx="8136904" cy="3913892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800" spc="-100" smtClean="0">
                <a:effectLst/>
                <a:latin typeface="맑은 고딕" pitchFamily="50" charset="-127"/>
                <a:ea typeface="맑은 고딕" pitchFamily="50" charset="-127"/>
              </a:rPr>
              <a:t>디지털 </a:t>
            </a:r>
            <a:r>
              <a:rPr kumimoji="0" lang="ko-KR" altLang="en-US" sz="2800" spc="-100">
                <a:effectLst/>
                <a:latin typeface="맑은 고딕" pitchFamily="50" charset="-127"/>
                <a:ea typeface="맑은 고딕" pitchFamily="50" charset="-127"/>
              </a:rPr>
              <a:t>역량은 디지털 전환 시대에 접어들면서 </a:t>
            </a:r>
            <a:r>
              <a:rPr kumimoji="0" lang="ko-KR" altLang="en-US" sz="2800" spc="-10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더욱 중요성이 </a:t>
            </a:r>
            <a:r>
              <a:rPr kumimoji="0" lang="ko-KR" altLang="en-US" sz="2800" spc="-10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커짐</a:t>
            </a:r>
            <a:endParaRPr kumimoji="0" lang="en-US" altLang="ko-KR" sz="2800" spc="-100" smtClean="0">
              <a:solidFill>
                <a:schemeClr val="accent1">
                  <a:lumMod val="7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en-US" altLang="ko-KR" sz="2800" spc="-10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2800" spc="-100" smtClean="0">
                <a:effectLst/>
                <a:latin typeface="맑은 고딕" pitchFamily="50" charset="-127"/>
                <a:ea typeface="맑은 고딕" pitchFamily="50" charset="-127"/>
              </a:rPr>
              <a:t>신산업기술의 </a:t>
            </a:r>
            <a:r>
              <a:rPr kumimoji="0" lang="ko-KR" altLang="en-US" sz="2800" spc="-100">
                <a:effectLst/>
                <a:latin typeface="맑은 고딕" pitchFamily="50" charset="-127"/>
                <a:ea typeface="맑은 고딕" pitchFamily="50" charset="-127"/>
              </a:rPr>
              <a:t>발전으로 </a:t>
            </a:r>
            <a:r>
              <a:rPr kumimoji="0" lang="ko-KR" altLang="en-US" sz="2800" spc="-10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디지털 역량을 갖춘 인력에 대한 수요 증가 </a:t>
            </a:r>
            <a:endParaRPr kumimoji="0" lang="en-US" altLang="ko-KR" sz="2800" spc="-100" smtClean="0">
              <a:solidFill>
                <a:schemeClr val="accent1">
                  <a:lumMod val="7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  <a:p>
            <a:pPr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</a:pPr>
            <a:endParaRPr kumimoji="0" lang="en-US" altLang="ko-KR" sz="1500" spc="-100">
              <a:solidFill>
                <a:schemeClr val="accent1">
                  <a:lumMod val="7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  <a:p>
            <a:pPr marL="540000" indent="-457200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</a:pPr>
            <a:r>
              <a:rPr kumimoji="0" lang="ko-KR" altLang="en-US" sz="2800" b="1" spc="-100" smtClean="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→ </a:t>
            </a:r>
            <a:r>
              <a:rPr kumimoji="0" lang="ko-KR" altLang="en-US" sz="2800" spc="-100" smtClean="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변화하는 직업 환경에 적응하고</a:t>
            </a:r>
            <a:r>
              <a:rPr kumimoji="0" lang="en-US" altLang="ko-KR" sz="2800" spc="-100" smtClean="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,</a:t>
            </a:r>
            <a:r>
              <a:rPr kumimoji="0" lang="ko-KR" altLang="en-US" sz="2800" spc="-100" smtClean="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 디지털 환경에서 직무 능력 향상을 위해 </a:t>
            </a:r>
            <a:r>
              <a:rPr kumimoji="0" lang="ko-KR" altLang="en-US" sz="2800" spc="-100" smtClean="0">
                <a:effectLst/>
                <a:latin typeface="맑은 고딕" pitchFamily="50" charset="-127"/>
                <a:ea typeface="맑은 고딕" pitchFamily="50" charset="-127"/>
              </a:rPr>
              <a:t>디지털 역량이 요구됨</a:t>
            </a:r>
            <a:endParaRPr kumimoji="0" lang="en-US" altLang="ko-KR" sz="2800" spc="-100">
              <a:effectLst/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6316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텍스트 개체 틀 7"/>
          <p:cNvSpPr txBox="1">
            <a:spLocks/>
          </p:cNvSpPr>
          <p:nvPr/>
        </p:nvSpPr>
        <p:spPr>
          <a:xfrm>
            <a:off x="971600" y="1069642"/>
            <a:ext cx="3172663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284163" indent="-28416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sz="3200" b="1" spc="-150">
                <a:solidFill>
                  <a:srgbClr val="C00000"/>
                </a:solidFill>
                <a:effectLst/>
                <a:latin typeface="맑은 고딕"/>
                <a:ea typeface="맑은 고딕"/>
              </a:rPr>
              <a:t>디지털 </a:t>
            </a:r>
            <a:r>
              <a:rPr kumimoji="0" lang="ko-KR" altLang="en-US" sz="3200" b="1" spc="-150" smtClean="0">
                <a:solidFill>
                  <a:srgbClr val="C00000"/>
                </a:solidFill>
                <a:effectLst/>
                <a:latin typeface="맑은 고딕"/>
                <a:ea typeface="맑은 고딕"/>
              </a:rPr>
              <a:t>역량 진단</a:t>
            </a:r>
            <a:endParaRPr kumimoji="0" lang="ko-KR" altLang="en-US" sz="3200" b="1" i="0" u="none" strike="noStrike" kern="1200" cap="none" spc="-150" normalizeH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31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79512" y="142852"/>
            <a:ext cx="3149062" cy="71508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altLang="ko-KR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2 </a:t>
            </a:r>
            <a:r>
              <a:rPr lang="ko-KR" altLang="en-US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디지털 역량</a:t>
            </a:r>
            <a:endParaRPr lang="en-US" altLang="ko-KR" smtClean="0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95536" y="1110288"/>
            <a:ext cx="576064" cy="4304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smtClean="0">
                <a:effectLst/>
                <a:latin typeface="+mn-ea"/>
              </a:rPr>
              <a:t>03</a:t>
            </a:r>
            <a:endParaRPr lang="ko-KR" altLang="en-US" sz="2600" b="1">
              <a:effectLst/>
              <a:latin typeface="+mn-ea"/>
            </a:endParaRPr>
          </a:p>
        </p:txBody>
      </p:sp>
      <p:sp>
        <p:nvSpPr>
          <p:cNvPr id="14" name="텍스트 개체 틀 7"/>
          <p:cNvSpPr txBox="1">
            <a:spLocks/>
          </p:cNvSpPr>
          <p:nvPr/>
        </p:nvSpPr>
        <p:spPr>
          <a:xfrm>
            <a:off x="530946" y="1880243"/>
            <a:ext cx="8326193" cy="923330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just">
              <a:spcBef>
                <a:spcPts val="600"/>
              </a:spcBef>
              <a:buClr>
                <a:schemeClr val="tx1"/>
              </a:buClr>
            </a:pPr>
            <a:r>
              <a:rPr kumimoji="0" lang="en-US" altLang="ko-KR" sz="2700" spc="-100" smtClean="0">
                <a:effectLst/>
                <a:latin typeface="맑은 고딕" pitchFamily="50" charset="-127"/>
                <a:ea typeface="맑은 고딕" pitchFamily="50" charset="-127"/>
              </a:rPr>
              <a:t>“</a:t>
            </a:r>
            <a:r>
              <a:rPr kumimoji="0" lang="ko-KR" altLang="en-US" sz="2700" spc="-100" smtClean="0">
                <a:effectLst/>
                <a:latin typeface="맑은 고딕" pitchFamily="50" charset="-127"/>
                <a:ea typeface="맑은 고딕" pitchFamily="50" charset="-127"/>
              </a:rPr>
              <a:t>디지털 역량 진단</a:t>
            </a:r>
            <a:r>
              <a:rPr kumimoji="0" lang="en-US" altLang="ko-KR" sz="2700" spc="-100" smtClean="0">
                <a:effectLst/>
                <a:latin typeface="맑은 고딕" pitchFamily="50" charset="-127"/>
                <a:ea typeface="맑은 고딕" pitchFamily="50" charset="-127"/>
              </a:rPr>
              <a:t>”</a:t>
            </a:r>
            <a:r>
              <a:rPr kumimoji="0" lang="ko-KR" altLang="en-US" sz="2700" spc="-100" smtClean="0">
                <a:effectLst/>
                <a:latin typeface="맑은 고딕" pitchFamily="50" charset="-127"/>
                <a:ea typeface="맑은 고딕" pitchFamily="50" charset="-127"/>
              </a:rPr>
              <a:t>을 검색해서 원하는 진단 사이트를 통해 나의 디지털 역량을 파악해 보자</a:t>
            </a:r>
            <a:r>
              <a:rPr kumimoji="0" lang="en-US" altLang="ko-KR" sz="2700" spc="-100" smtClean="0">
                <a:effectLst/>
                <a:latin typeface="맑은 고딕" pitchFamily="50" charset="-127"/>
                <a:ea typeface="맑은 고딕" pitchFamily="50" charset="-127"/>
              </a:rPr>
              <a:t>. </a:t>
            </a:r>
            <a:r>
              <a:rPr kumimoji="0" lang="en-US" altLang="ko-KR" sz="2400" spc="-100" smtClean="0">
                <a:effectLst/>
                <a:latin typeface="맑은 고딕" pitchFamily="50" charset="-127"/>
                <a:ea typeface="맑은 고딕" pitchFamily="50" charset="-127"/>
              </a:rPr>
              <a:t>(</a:t>
            </a:r>
            <a:r>
              <a:rPr kumimoji="0" lang="ko-KR" altLang="en-US" sz="2400" spc="-100" smtClean="0">
                <a:effectLst/>
                <a:latin typeface="맑은 고딕" pitchFamily="50" charset="-127"/>
                <a:ea typeface="맑은 고딕" pitchFamily="50" charset="-127"/>
              </a:rPr>
              <a:t>아래 예시 참조</a:t>
            </a:r>
            <a:r>
              <a:rPr kumimoji="0" lang="en-US" altLang="ko-KR" sz="2400" spc="-100" smtClean="0">
                <a:effectLst/>
                <a:latin typeface="맑은 고딕" pitchFamily="50" charset="-127"/>
                <a:ea typeface="맑은 고딕" pitchFamily="50" charset="-127"/>
              </a:rPr>
              <a:t>)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946" y="2894516"/>
            <a:ext cx="8496944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66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텍스트 개체 틀 7"/>
          <p:cNvSpPr txBox="1">
            <a:spLocks/>
          </p:cNvSpPr>
          <p:nvPr/>
        </p:nvSpPr>
        <p:spPr>
          <a:xfrm>
            <a:off x="971600" y="1069642"/>
            <a:ext cx="3172663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284163" indent="-28416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sz="3200" b="1" spc="-150">
                <a:solidFill>
                  <a:srgbClr val="C00000"/>
                </a:solidFill>
                <a:effectLst/>
                <a:latin typeface="맑은 고딕"/>
                <a:ea typeface="맑은 고딕"/>
              </a:rPr>
              <a:t>디지털 </a:t>
            </a:r>
            <a:r>
              <a:rPr kumimoji="0" lang="ko-KR" altLang="en-US" sz="3200" b="1" spc="-150" smtClean="0">
                <a:solidFill>
                  <a:srgbClr val="C00000"/>
                </a:solidFill>
                <a:effectLst/>
                <a:latin typeface="맑은 고딕"/>
                <a:ea typeface="맑은 고딕"/>
              </a:rPr>
              <a:t>역량 진단</a:t>
            </a:r>
            <a:endParaRPr kumimoji="0" lang="ko-KR" altLang="en-US" sz="3200" b="1" i="0" u="none" strike="noStrike" kern="1200" cap="none" spc="-150" normalizeH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31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79512" y="142852"/>
            <a:ext cx="3149062" cy="71508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altLang="ko-KR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2 </a:t>
            </a:r>
            <a:r>
              <a:rPr lang="ko-KR" altLang="en-US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디지털 역량</a:t>
            </a:r>
            <a:endParaRPr lang="en-US" altLang="ko-KR" smtClean="0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95536" y="1110288"/>
            <a:ext cx="576064" cy="4304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smtClean="0">
                <a:effectLst/>
                <a:latin typeface="+mn-ea"/>
              </a:rPr>
              <a:t>03</a:t>
            </a:r>
            <a:endParaRPr lang="ko-KR" altLang="en-US" sz="2600" b="1">
              <a:effectLst/>
              <a:latin typeface="+mn-ea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08" y="1788212"/>
            <a:ext cx="7920332" cy="473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20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모서리가 둥근 직사각형 28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32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텍스트 개체 틀 7"/>
          <p:cNvSpPr txBox="1">
            <a:spLocks/>
          </p:cNvSpPr>
          <p:nvPr/>
        </p:nvSpPr>
        <p:spPr>
          <a:xfrm>
            <a:off x="962465" y="1083148"/>
            <a:ext cx="8100000" cy="1118255"/>
          </a:xfrm>
          <a:prstGeom prst="rect">
            <a:avLst/>
          </a:prstGeom>
        </p:spPr>
        <p:txBody>
          <a:bodyPr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000"/>
              </a:lnSpc>
              <a:spcBef>
                <a:spcPts val="0"/>
              </a:spcBef>
              <a:buClr>
                <a:schemeClr val="accent1"/>
              </a:buClr>
              <a:buNone/>
            </a:pPr>
            <a:r>
              <a:rPr kumimoji="0" lang="ko-KR" altLang="en-US" sz="2500" b="1" spc="-140" smtClean="0">
                <a:effectLst/>
                <a:latin typeface="맑은 고딕" pitchFamily="50" charset="-127"/>
                <a:ea typeface="맑은 고딕" pitchFamily="50" charset="-127"/>
              </a:rPr>
              <a:t>나의 디지털 역량 수준을 다음 예시와 같이 작성해 </a:t>
            </a:r>
            <a:r>
              <a:rPr kumimoji="0" lang="ko-KR" altLang="en-US" sz="2500" b="1" spc="-140">
                <a:effectLst/>
                <a:latin typeface="맑은 고딕" pitchFamily="50" charset="-127"/>
                <a:ea typeface="맑은 고딕" pitchFamily="50" charset="-127"/>
              </a:rPr>
              <a:t>보자</a:t>
            </a:r>
            <a:r>
              <a:rPr kumimoji="0" lang="en-US" altLang="ko-KR" sz="2500" b="1" spc="-140" smtClean="0">
                <a:effectLst/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>
              <a:lnSpc>
                <a:spcPts val="4000"/>
              </a:lnSpc>
              <a:spcBef>
                <a:spcPts val="0"/>
              </a:spcBef>
              <a:buClr>
                <a:schemeClr val="accent1"/>
              </a:buClr>
              <a:buNone/>
            </a:pPr>
            <a:r>
              <a:rPr kumimoji="0" lang="ko-KR" altLang="en-US" sz="2500" b="1" spc="-100" smtClean="0">
                <a:effectLst/>
                <a:latin typeface="맑은 고딕" pitchFamily="50" charset="-127"/>
                <a:ea typeface="맑은 고딕" pitchFamily="50" charset="-127"/>
              </a:rPr>
              <a:t>    </a:t>
            </a:r>
            <a:r>
              <a:rPr kumimoji="0" lang="ko-KR" altLang="en-US" sz="1600" spc="-100" smtClean="0">
                <a:effectLst/>
                <a:latin typeface="맑은 고딕" pitchFamily="50" charset="-127"/>
                <a:ea typeface="맑은 고딕" pitchFamily="50" charset="-127"/>
              </a:rPr>
              <a:t>디지털배움터</a:t>
            </a:r>
            <a:r>
              <a:rPr kumimoji="0" lang="en-US" altLang="ko-KR" sz="1600" spc="-100">
                <a:effectLst/>
                <a:latin typeface="맑은 고딕" pitchFamily="50" charset="-127"/>
                <a:ea typeface="맑은 고딕" pitchFamily="50" charset="-127"/>
              </a:rPr>
              <a:t>(https://</a:t>
            </a:r>
            <a:r>
              <a:rPr kumimoji="0" lang="ko-KR" altLang="en-US" sz="1600" spc="-100">
                <a:effectLst/>
                <a:latin typeface="맑은 고딕" pitchFamily="50" charset="-127"/>
                <a:ea typeface="맑은 고딕" pitchFamily="50" charset="-127"/>
              </a:rPr>
              <a:t>디지털배움터</a:t>
            </a:r>
            <a:r>
              <a:rPr kumimoji="0" lang="en-US" altLang="ko-KR" sz="1600" spc="-100">
                <a:effectLst/>
                <a:latin typeface="맑은 고딕" pitchFamily="50" charset="-127"/>
                <a:ea typeface="맑은 고딕" pitchFamily="50" charset="-127"/>
              </a:rPr>
              <a:t>.kr)</a:t>
            </a:r>
          </a:p>
        </p:txBody>
      </p:sp>
      <p:sp>
        <p:nvSpPr>
          <p:cNvPr id="13" name="텍스트 개체 틀 7"/>
          <p:cNvSpPr txBox="1">
            <a:spLocks/>
          </p:cNvSpPr>
          <p:nvPr/>
        </p:nvSpPr>
        <p:spPr>
          <a:xfrm>
            <a:off x="1979712" y="231418"/>
            <a:ext cx="5473778" cy="555345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000"/>
              </a:lnSpc>
              <a:spcBef>
                <a:spcPts val="0"/>
              </a:spcBef>
              <a:buClr>
                <a:schemeClr val="accent1"/>
              </a:buClr>
              <a:buNone/>
            </a:pPr>
            <a:r>
              <a:rPr kumimoji="0" lang="ko-KR" altLang="en-US" sz="2800" b="1" spc="-140" smtClean="0">
                <a:effectLst/>
                <a:latin typeface="맑은 고딕" pitchFamily="50" charset="-127"/>
                <a:ea typeface="맑은 고딕" pitchFamily="50" charset="-127"/>
              </a:rPr>
              <a:t>나의 디지털 역량 진단하기</a:t>
            </a:r>
            <a:endParaRPr kumimoji="0" lang="en-US" altLang="ko-KR" sz="2800" b="1" spc="-10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5"/>
            <a:ext cx="1907704" cy="845869"/>
          </a:xfrm>
          <a:prstGeom prst="rect">
            <a:avLst/>
          </a:prstGeom>
        </p:spPr>
      </p:pic>
      <p:graphicFrame>
        <p:nvGraphicFramePr>
          <p:cNvPr id="12" name="표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8224757"/>
              </p:ext>
            </p:extLst>
          </p:nvPr>
        </p:nvGraphicFramePr>
        <p:xfrm>
          <a:off x="251520" y="2420888"/>
          <a:ext cx="8640960" cy="3456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6"/>
                <a:gridCol w="3816424"/>
                <a:gridCol w="2880320"/>
              </a:tblGrid>
              <a:tr h="309632">
                <a:tc>
                  <a:txBody>
                    <a:bodyPr/>
                    <a:lstStyle/>
                    <a:p>
                      <a:pPr algn="ctr" latinLnBrk="1"/>
                      <a:endParaRPr lang="ko-KR" altLang="en-US" sz="22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200" b="0" smtClean="0">
                          <a:solidFill>
                            <a:schemeClr val="tx1"/>
                          </a:solidFill>
                        </a:rPr>
                        <a:t>나의 디지털 역량 수준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200" b="0" smtClean="0">
                          <a:solidFill>
                            <a:schemeClr val="tx1"/>
                          </a:solidFill>
                        </a:rPr>
                        <a:t>예시</a:t>
                      </a:r>
                      <a:endParaRPr lang="ko-KR" altLang="en-US" sz="22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5741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b="0" smtClean="0"/>
                        <a:t>1. </a:t>
                      </a:r>
                      <a:r>
                        <a:rPr lang="ko-KR" altLang="en-US" sz="2000" b="0" smtClean="0"/>
                        <a:t>디지털 역량   </a:t>
                      </a:r>
                      <a:endParaRPr lang="en-US" altLang="ko-KR" sz="2000" b="0" smtClean="0"/>
                    </a:p>
                    <a:p>
                      <a:pPr latinLnBrk="1"/>
                      <a:r>
                        <a:rPr lang="en-US" altLang="ko-KR" sz="2000" b="0" smtClean="0"/>
                        <a:t>   </a:t>
                      </a:r>
                      <a:r>
                        <a:rPr lang="ko-KR" altLang="en-US" sz="2000" b="0" smtClean="0"/>
                        <a:t>점수</a:t>
                      </a:r>
                      <a:endParaRPr lang="ko-KR" altLang="en-US" sz="2000" b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5741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b="0" smtClean="0"/>
                        <a:t>2. </a:t>
                      </a:r>
                      <a:r>
                        <a:rPr lang="ko-KR" altLang="en-US" sz="2000" b="0" smtClean="0"/>
                        <a:t>디지털 역량   </a:t>
                      </a:r>
                      <a:endParaRPr lang="en-US" altLang="ko-KR" sz="2000" b="0" smtClean="0"/>
                    </a:p>
                    <a:p>
                      <a:pPr latinLnBrk="1"/>
                      <a:r>
                        <a:rPr lang="en-US" altLang="ko-KR" sz="2000" b="0" smtClean="0"/>
                        <a:t>   </a:t>
                      </a:r>
                      <a:r>
                        <a:rPr lang="ko-KR" altLang="en-US" sz="2000" b="0" baseline="0" smtClean="0"/>
                        <a:t>등급 </a:t>
                      </a:r>
                      <a:endParaRPr lang="ko-KR" altLang="en-US" sz="2000" b="0" smtClean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5741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b="0" smtClean="0"/>
                        <a:t>3. </a:t>
                      </a:r>
                      <a:r>
                        <a:rPr lang="ko-KR" altLang="en-US" sz="2000" b="0" smtClean="0"/>
                        <a:t>내가 뛰어난</a:t>
                      </a:r>
                      <a:endParaRPr lang="en-US" altLang="ko-KR" sz="2000" b="0" smtClean="0"/>
                    </a:p>
                    <a:p>
                      <a:pPr latinLnBrk="1"/>
                      <a:r>
                        <a:rPr lang="en-US" altLang="ko-KR" sz="2000" b="0" smtClean="0"/>
                        <a:t>   </a:t>
                      </a:r>
                      <a:r>
                        <a:rPr lang="ko-KR" altLang="en-US" sz="2000" b="0" smtClean="0"/>
                        <a:t>역량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5741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b="0" smtClean="0"/>
                        <a:t>4. </a:t>
                      </a:r>
                      <a:r>
                        <a:rPr lang="ko-KR" altLang="en-US" sz="2000" b="0" smtClean="0"/>
                        <a:t>내가 부족한</a:t>
                      </a:r>
                      <a:endParaRPr lang="en-US" altLang="ko-KR" sz="2000" b="0" smtClean="0"/>
                    </a:p>
                    <a:p>
                      <a:pPr latinLnBrk="1"/>
                      <a:r>
                        <a:rPr lang="en-US" altLang="ko-KR" sz="2000" b="0" smtClean="0"/>
                        <a:t>   </a:t>
                      </a:r>
                      <a:r>
                        <a:rPr lang="ko-KR" altLang="en-US" sz="2000" b="0" smtClean="0"/>
                        <a:t>역량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8" name="직사각형 17"/>
          <p:cNvSpPr/>
          <p:nvPr/>
        </p:nvSpPr>
        <p:spPr>
          <a:xfrm>
            <a:off x="2195736" y="2973251"/>
            <a:ext cx="3827802" cy="461665"/>
          </a:xfrm>
          <a:prstGeom prst="rect">
            <a:avLst/>
          </a:prstGeom>
        </p:spPr>
        <p:txBody>
          <a:bodyPr wrap="square" lIns="36000" rIns="36000" anchor="t">
            <a:spAutoFit/>
          </a:bodyPr>
          <a:lstStyle/>
          <a:p>
            <a:pPr algn="ctr">
              <a:spcBef>
                <a:spcPts val="0"/>
              </a:spcBef>
            </a:pPr>
            <a:r>
              <a:rPr kumimoji="0" lang="en-US" altLang="ko-KR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kumimoji="0" lang="ko-KR" altLang="en-US" sz="2400" b="1" spc="-260" smtClean="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점 </a:t>
            </a:r>
            <a:r>
              <a:rPr kumimoji="0" lang="en-US" altLang="ko-KR" sz="2400" b="1" spc="-260" smtClean="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/ 5</a:t>
            </a:r>
            <a:r>
              <a:rPr kumimoji="0" lang="ko-KR" altLang="en-US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점</a:t>
            </a:r>
            <a:endParaRPr kumimoji="0" lang="en-US" altLang="ko-KR" sz="2400" b="1" spc="-260">
              <a:solidFill>
                <a:srgbClr val="C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7812360" y="6309320"/>
            <a:ext cx="1191298" cy="395984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예시답</a:t>
            </a:r>
            <a:r>
              <a:rPr kumimoji="0" lang="en-US" altLang="ko-KR" sz="20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endParaRPr kumimoji="0" lang="ko-KR" altLang="en-US" sz="20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276" y="1187180"/>
            <a:ext cx="409575" cy="885825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39642"/>
            <a:ext cx="216000" cy="22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텍스트 개체 틀 7"/>
          <p:cNvSpPr txBox="1">
            <a:spLocks/>
          </p:cNvSpPr>
          <p:nvPr/>
        </p:nvSpPr>
        <p:spPr>
          <a:xfrm>
            <a:off x="6135735" y="3034806"/>
            <a:ext cx="2635509" cy="400110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>
              <a:spcBef>
                <a:spcPts val="0"/>
              </a:spcBef>
              <a:buClr>
                <a:schemeClr val="accent1"/>
              </a:buClr>
              <a:buNone/>
            </a:pPr>
            <a:r>
              <a:rPr kumimoji="0" lang="en-US" altLang="ko-KR" sz="2000" spc="-14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 4</a:t>
            </a:r>
            <a:r>
              <a:rPr kumimoji="0" lang="ko-KR" altLang="en-US" sz="2000" spc="-14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점 </a:t>
            </a:r>
            <a:r>
              <a:rPr kumimoji="0" lang="en-US" altLang="ko-KR" sz="2000" spc="-14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/ 5</a:t>
            </a:r>
            <a:r>
              <a:rPr kumimoji="0" lang="ko-KR" altLang="en-US" sz="2000" spc="-14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점</a:t>
            </a:r>
            <a:endParaRPr kumimoji="0" lang="en-US" altLang="ko-KR" sz="2000" spc="-100">
              <a:solidFill>
                <a:schemeClr val="tx1">
                  <a:lumMod val="65000"/>
                  <a:lumOff val="3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2195736" y="3717032"/>
            <a:ext cx="3827802" cy="461665"/>
          </a:xfrm>
          <a:prstGeom prst="rect">
            <a:avLst/>
          </a:prstGeom>
        </p:spPr>
        <p:txBody>
          <a:bodyPr wrap="square" lIns="36000" rIns="36000" anchor="t">
            <a:spAutoFit/>
          </a:bodyPr>
          <a:lstStyle/>
          <a:p>
            <a:pPr algn="ctr">
              <a:spcBef>
                <a:spcPts val="0"/>
              </a:spcBef>
            </a:pPr>
            <a:r>
              <a:rPr kumimoji="0" lang="ko-KR" altLang="en-US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중급</a:t>
            </a:r>
            <a:endParaRPr kumimoji="0" lang="en-US" altLang="ko-KR" sz="2400" b="1" spc="-260">
              <a:solidFill>
                <a:srgbClr val="C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2184358" y="4509120"/>
            <a:ext cx="3827802" cy="461665"/>
          </a:xfrm>
          <a:prstGeom prst="rect">
            <a:avLst/>
          </a:prstGeom>
        </p:spPr>
        <p:txBody>
          <a:bodyPr wrap="square" lIns="36000" rIns="36000" anchor="t">
            <a:spAutoFit/>
          </a:bodyPr>
          <a:lstStyle/>
          <a:p>
            <a:pPr algn="ctr">
              <a:spcBef>
                <a:spcPts val="0"/>
              </a:spcBef>
            </a:pPr>
            <a:r>
              <a:rPr kumimoji="0" lang="ko-KR" altLang="en-US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의사소통 능력</a:t>
            </a:r>
            <a:endParaRPr kumimoji="0" lang="en-US" altLang="ko-KR" sz="2400" b="1" spc="-260">
              <a:solidFill>
                <a:srgbClr val="C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2184358" y="5301208"/>
            <a:ext cx="3827802" cy="461665"/>
          </a:xfrm>
          <a:prstGeom prst="rect">
            <a:avLst/>
          </a:prstGeom>
        </p:spPr>
        <p:txBody>
          <a:bodyPr wrap="square" lIns="36000" rIns="36000" anchor="t">
            <a:spAutoFit/>
          </a:bodyPr>
          <a:lstStyle/>
          <a:p>
            <a:pPr algn="ctr">
              <a:spcBef>
                <a:spcPts val="0"/>
              </a:spcBef>
            </a:pPr>
            <a:r>
              <a:rPr kumimoji="0" lang="ko-KR" altLang="en-US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협업 능력</a:t>
            </a:r>
            <a:endParaRPr kumimoji="0" lang="en-US" altLang="ko-KR" sz="2400" b="1" spc="-260">
              <a:solidFill>
                <a:srgbClr val="C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5" name="텍스트 개체 틀 7"/>
          <p:cNvSpPr txBox="1">
            <a:spLocks/>
          </p:cNvSpPr>
          <p:nvPr/>
        </p:nvSpPr>
        <p:spPr>
          <a:xfrm>
            <a:off x="6135734" y="3778587"/>
            <a:ext cx="2635509" cy="400110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>
              <a:spcBef>
                <a:spcPts val="0"/>
              </a:spcBef>
              <a:buClr>
                <a:schemeClr val="accent1"/>
              </a:buClr>
              <a:buNone/>
            </a:pPr>
            <a:r>
              <a:rPr kumimoji="0" lang="ko-KR" altLang="en-US" sz="2000" spc="-14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디지털 중급 </a:t>
            </a:r>
            <a:endParaRPr kumimoji="0" lang="en-US" altLang="ko-KR" sz="2000" spc="-100">
              <a:solidFill>
                <a:schemeClr val="tx1">
                  <a:lumMod val="65000"/>
                  <a:lumOff val="3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6" name="텍스트 개체 틀 7"/>
          <p:cNvSpPr txBox="1">
            <a:spLocks/>
          </p:cNvSpPr>
          <p:nvPr/>
        </p:nvSpPr>
        <p:spPr>
          <a:xfrm>
            <a:off x="6137123" y="4386009"/>
            <a:ext cx="2635509" cy="707886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>
              <a:spcBef>
                <a:spcPts val="0"/>
              </a:spcBef>
              <a:buClr>
                <a:schemeClr val="accent1"/>
              </a:buClr>
              <a:buNone/>
            </a:pPr>
            <a:r>
              <a:rPr kumimoji="0" lang="ko-KR" altLang="en-US" sz="2000" spc="-14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디지털 </a:t>
            </a:r>
            <a:r>
              <a:rPr kumimoji="0" lang="ko-KR" altLang="en-US" sz="2000" spc="-14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기술 이해 능력 </a:t>
            </a:r>
            <a:r>
              <a:rPr kumimoji="0" lang="en-US" altLang="ko-KR" sz="2000" spc="-14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/</a:t>
            </a:r>
          </a:p>
          <a:p>
            <a:pPr algn="ctr">
              <a:spcBef>
                <a:spcPts val="0"/>
              </a:spcBef>
              <a:buClr>
                <a:schemeClr val="accent1"/>
              </a:buClr>
              <a:buNone/>
            </a:pPr>
            <a:r>
              <a:rPr kumimoji="0" lang="ko-KR" altLang="en-US" sz="2000" spc="-14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디지털 </a:t>
            </a:r>
            <a:r>
              <a:rPr kumimoji="0" lang="ko-KR" altLang="en-US" sz="2000" spc="-14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기술 활용 </a:t>
            </a:r>
            <a:r>
              <a:rPr kumimoji="0" lang="ko-KR" altLang="en-US" sz="2000" spc="-14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능력</a:t>
            </a:r>
            <a:endParaRPr kumimoji="0" lang="en-US" altLang="ko-KR" sz="2000" spc="-100">
              <a:solidFill>
                <a:schemeClr val="tx1">
                  <a:lumMod val="65000"/>
                  <a:lumOff val="3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7" name="텍스트 개체 틀 7"/>
          <p:cNvSpPr txBox="1">
            <a:spLocks/>
          </p:cNvSpPr>
          <p:nvPr/>
        </p:nvSpPr>
        <p:spPr>
          <a:xfrm>
            <a:off x="6012160" y="5283678"/>
            <a:ext cx="2800789" cy="400110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>
              <a:spcBef>
                <a:spcPts val="0"/>
              </a:spcBef>
              <a:buClr>
                <a:schemeClr val="accent1"/>
              </a:buClr>
              <a:buNone/>
            </a:pPr>
            <a:r>
              <a:rPr kumimoji="0" lang="ko-KR" altLang="en-US" sz="2000" spc="-14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디지털 보안 </a:t>
            </a:r>
            <a:r>
              <a:rPr kumimoji="0" lang="ko-KR" altLang="en-US" sz="2000" spc="-14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능력</a:t>
            </a:r>
            <a:endParaRPr kumimoji="0" lang="en-US" altLang="ko-KR" sz="2000" spc="-100">
              <a:solidFill>
                <a:schemeClr val="tx1">
                  <a:lumMod val="65000"/>
                  <a:lumOff val="3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8179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2" grpId="0"/>
      <p:bldP spid="22" grpId="1"/>
      <p:bldP spid="23" grpId="0"/>
      <p:bldP spid="23" grpId="1"/>
      <p:bldP spid="24" grpId="0"/>
      <p:bldP spid="24" grpId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모서리가 둥근 직사각형 28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32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텍스트 개체 틀 7"/>
          <p:cNvSpPr txBox="1">
            <a:spLocks/>
          </p:cNvSpPr>
          <p:nvPr/>
        </p:nvSpPr>
        <p:spPr>
          <a:xfrm>
            <a:off x="962465" y="1083148"/>
            <a:ext cx="8100000" cy="1118255"/>
          </a:xfrm>
          <a:prstGeom prst="rect">
            <a:avLst/>
          </a:prstGeom>
        </p:spPr>
        <p:txBody>
          <a:bodyPr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000"/>
              </a:lnSpc>
              <a:spcBef>
                <a:spcPts val="0"/>
              </a:spcBef>
              <a:buClr>
                <a:schemeClr val="accent1"/>
              </a:buClr>
              <a:buNone/>
            </a:pPr>
            <a:r>
              <a:rPr kumimoji="0" lang="ko-KR" altLang="en-US" sz="2500" b="1" spc="-140">
                <a:effectLst/>
                <a:latin typeface="맑은 고딕" pitchFamily="50" charset="-127"/>
                <a:ea typeface="맑은 고딕" pitchFamily="50" charset="-127"/>
              </a:rPr>
              <a:t>나의 디지털 역량 수준을 다음 예시와 같이 작성해 보자</a:t>
            </a:r>
            <a:r>
              <a:rPr kumimoji="0" lang="en-US" altLang="ko-KR" sz="2500" b="1" spc="-140">
                <a:effectLst/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>
              <a:lnSpc>
                <a:spcPts val="4000"/>
              </a:lnSpc>
              <a:spcBef>
                <a:spcPts val="0"/>
              </a:spcBef>
              <a:buClr>
                <a:schemeClr val="accent1"/>
              </a:buClr>
              <a:buNone/>
            </a:pPr>
            <a:r>
              <a:rPr kumimoji="0" lang="ko-KR" altLang="en-US" sz="2500" b="1" spc="-100" smtClean="0">
                <a:effectLst/>
                <a:latin typeface="맑은 고딕" pitchFamily="50" charset="-127"/>
                <a:ea typeface="맑은 고딕" pitchFamily="50" charset="-127"/>
              </a:rPr>
              <a:t>    </a:t>
            </a:r>
            <a:r>
              <a:rPr kumimoji="0" lang="ko-KR" altLang="en-US" sz="1600" spc="-100" smtClean="0">
                <a:effectLst/>
                <a:latin typeface="맑은 고딕" pitchFamily="50" charset="-127"/>
                <a:ea typeface="맑은 고딕" pitchFamily="50" charset="-127"/>
              </a:rPr>
              <a:t>디지털배움터</a:t>
            </a:r>
            <a:r>
              <a:rPr kumimoji="0" lang="en-US" altLang="ko-KR" sz="1600" spc="-100">
                <a:effectLst/>
                <a:latin typeface="맑은 고딕" pitchFamily="50" charset="-127"/>
                <a:ea typeface="맑은 고딕" pitchFamily="50" charset="-127"/>
              </a:rPr>
              <a:t>(https://</a:t>
            </a:r>
            <a:r>
              <a:rPr kumimoji="0" lang="ko-KR" altLang="en-US" sz="1600" spc="-100">
                <a:effectLst/>
                <a:latin typeface="맑은 고딕" pitchFamily="50" charset="-127"/>
                <a:ea typeface="맑은 고딕" pitchFamily="50" charset="-127"/>
              </a:rPr>
              <a:t>디지털배움터</a:t>
            </a:r>
            <a:r>
              <a:rPr kumimoji="0" lang="en-US" altLang="ko-KR" sz="1600" spc="-100">
                <a:effectLst/>
                <a:latin typeface="맑은 고딕" pitchFamily="50" charset="-127"/>
                <a:ea typeface="맑은 고딕" pitchFamily="50" charset="-127"/>
              </a:rPr>
              <a:t>.kr)</a:t>
            </a:r>
          </a:p>
        </p:txBody>
      </p:sp>
      <p:sp>
        <p:nvSpPr>
          <p:cNvPr id="13" name="텍스트 개체 틀 7"/>
          <p:cNvSpPr txBox="1">
            <a:spLocks/>
          </p:cNvSpPr>
          <p:nvPr/>
        </p:nvSpPr>
        <p:spPr>
          <a:xfrm>
            <a:off x="1979712" y="231418"/>
            <a:ext cx="5473778" cy="555345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000"/>
              </a:lnSpc>
              <a:spcBef>
                <a:spcPts val="0"/>
              </a:spcBef>
              <a:buClr>
                <a:schemeClr val="accent1"/>
              </a:buClr>
              <a:buNone/>
            </a:pPr>
            <a:r>
              <a:rPr kumimoji="0" lang="ko-KR" altLang="en-US" sz="2800" b="1" spc="-140" smtClean="0">
                <a:effectLst/>
                <a:latin typeface="맑은 고딕" pitchFamily="50" charset="-127"/>
                <a:ea typeface="맑은 고딕" pitchFamily="50" charset="-127"/>
              </a:rPr>
              <a:t>나의 디지털 역량 진단하기</a:t>
            </a:r>
            <a:endParaRPr kumimoji="0" lang="en-US" altLang="ko-KR" sz="2800" b="1" spc="-10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5"/>
            <a:ext cx="1907704" cy="845869"/>
          </a:xfrm>
          <a:prstGeom prst="rect">
            <a:avLst/>
          </a:prstGeom>
        </p:spPr>
      </p:pic>
      <p:graphicFrame>
        <p:nvGraphicFramePr>
          <p:cNvPr id="12" name="표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8640476"/>
              </p:ext>
            </p:extLst>
          </p:nvPr>
        </p:nvGraphicFramePr>
        <p:xfrm>
          <a:off x="251520" y="2420888"/>
          <a:ext cx="8640960" cy="3456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6"/>
                <a:gridCol w="3816424"/>
                <a:gridCol w="2880320"/>
              </a:tblGrid>
              <a:tr h="309632">
                <a:tc>
                  <a:txBody>
                    <a:bodyPr/>
                    <a:lstStyle/>
                    <a:p>
                      <a:pPr algn="ctr" latinLnBrk="1"/>
                      <a:endParaRPr lang="ko-KR" altLang="en-US" sz="22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200" b="0" smtClean="0">
                          <a:solidFill>
                            <a:schemeClr val="tx1"/>
                          </a:solidFill>
                        </a:rPr>
                        <a:t>나의 디지털 역량 수준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200" b="0" smtClean="0">
                          <a:solidFill>
                            <a:schemeClr val="tx1"/>
                          </a:solidFill>
                        </a:rPr>
                        <a:t>예시</a:t>
                      </a:r>
                      <a:endParaRPr lang="ko-KR" altLang="en-US" sz="22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029664">
                <a:tc>
                  <a:txBody>
                    <a:bodyPr/>
                    <a:lstStyle/>
                    <a:p>
                      <a:pPr latinLnBrk="1"/>
                      <a:endParaRPr lang="en-US" altLang="ko-KR" sz="2000" b="0" smtClean="0"/>
                    </a:p>
                    <a:p>
                      <a:pPr latinLnBrk="1"/>
                      <a:endParaRPr lang="en-US" altLang="ko-KR" sz="2000" b="0" smtClean="0"/>
                    </a:p>
                    <a:p>
                      <a:pPr latinLnBrk="1"/>
                      <a:endParaRPr lang="en-US" altLang="ko-KR" sz="2000" b="0" smtClean="0"/>
                    </a:p>
                    <a:p>
                      <a:pPr latinLnBrk="1"/>
                      <a:endParaRPr lang="en-US" altLang="ko-KR" sz="2000" b="0" smtClean="0"/>
                    </a:p>
                    <a:p>
                      <a:pPr latinLnBrk="1"/>
                      <a:r>
                        <a:rPr lang="en-US" altLang="ko-KR" sz="2000" b="0" smtClean="0"/>
                        <a:t>5.</a:t>
                      </a:r>
                      <a:r>
                        <a:rPr lang="en-US" altLang="ko-KR" sz="2000" b="0" baseline="0" smtClean="0"/>
                        <a:t> </a:t>
                      </a:r>
                      <a:r>
                        <a:rPr lang="ko-KR" altLang="en-US" sz="2000" b="0" baseline="0" smtClean="0"/>
                        <a:t>역량 강화를 </a:t>
                      </a:r>
                      <a:endParaRPr lang="en-US" altLang="ko-KR" sz="2000" b="0" baseline="0" smtClean="0"/>
                    </a:p>
                    <a:p>
                      <a:pPr latinLnBrk="1"/>
                      <a:r>
                        <a:rPr lang="en-US" altLang="ko-KR" sz="2000" b="0" baseline="0" smtClean="0"/>
                        <a:t>   </a:t>
                      </a:r>
                      <a:r>
                        <a:rPr lang="ko-KR" altLang="en-US" sz="2000" b="0" baseline="0" smtClean="0"/>
                        <a:t>위해 할 일</a:t>
                      </a:r>
                      <a:endParaRPr lang="ko-KR" altLang="en-US" sz="2000" b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8" name="직사각형 17"/>
          <p:cNvSpPr/>
          <p:nvPr/>
        </p:nvSpPr>
        <p:spPr>
          <a:xfrm>
            <a:off x="2339752" y="2924944"/>
            <a:ext cx="3528392" cy="2569934"/>
          </a:xfrm>
          <a:prstGeom prst="rect">
            <a:avLst/>
          </a:prstGeom>
        </p:spPr>
        <p:txBody>
          <a:bodyPr wrap="square" lIns="36000" rIns="36000" anchor="t">
            <a:spAutoFit/>
          </a:bodyPr>
          <a:lstStyle/>
          <a:p>
            <a:pPr algn="just">
              <a:spcBef>
                <a:spcPts val="0"/>
              </a:spcBef>
            </a:pPr>
            <a:r>
              <a:rPr kumimoji="0" lang="ko-KR" altLang="en-US" sz="23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온라인 협업 도구를 더 자주 사용하여</a:t>
            </a:r>
            <a:r>
              <a:rPr kumimoji="0" lang="en-US" altLang="ko-KR" sz="23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0" lang="ko-KR" altLang="en-US" sz="23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플랫폼에서 다른 사람들과 원활하게 소통하고 협력하는 방법을 연습할 것입니다</a:t>
            </a:r>
            <a:r>
              <a:rPr kumimoji="0" lang="en-US" altLang="ko-KR" sz="23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kumimoji="0" lang="ko-KR" altLang="en-US" sz="23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특히</a:t>
            </a:r>
            <a:r>
              <a:rPr kumimoji="0" lang="en-US" altLang="ko-KR" sz="23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0" lang="ko-KR" altLang="en-US" sz="23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온라인에서 의견을 조율하고 협력하는 능력을 강화하고자 합니다</a:t>
            </a:r>
            <a:r>
              <a:rPr kumimoji="0" lang="en-US" altLang="ko-KR" sz="23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sp>
        <p:nvSpPr>
          <p:cNvPr id="20" name="모서리가 둥근 직사각형 19"/>
          <p:cNvSpPr/>
          <p:nvPr/>
        </p:nvSpPr>
        <p:spPr>
          <a:xfrm>
            <a:off x="7812360" y="6309320"/>
            <a:ext cx="1191298" cy="395984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예시답</a:t>
            </a:r>
            <a:r>
              <a:rPr kumimoji="0" lang="en-US" altLang="ko-KR" sz="20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endParaRPr kumimoji="0" lang="ko-KR" altLang="en-US" sz="20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276" y="1187180"/>
            <a:ext cx="409575" cy="885825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39642"/>
            <a:ext cx="216000" cy="22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텍스트 개체 틀 7"/>
          <p:cNvSpPr txBox="1">
            <a:spLocks/>
          </p:cNvSpPr>
          <p:nvPr/>
        </p:nvSpPr>
        <p:spPr>
          <a:xfrm>
            <a:off x="6135735" y="3034806"/>
            <a:ext cx="2635509" cy="2246769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just">
              <a:spcBef>
                <a:spcPts val="0"/>
              </a:spcBef>
              <a:buClr>
                <a:schemeClr val="accent1"/>
              </a:buClr>
              <a:buNone/>
            </a:pPr>
            <a:r>
              <a:rPr kumimoji="0" lang="en-US" altLang="ko-KR" sz="2000" spc="-14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2000" spc="-14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보안의 중요성을 인식하고 보안 문제에 대한 사전 예방 </a:t>
            </a:r>
            <a:r>
              <a:rPr kumimoji="0" lang="ko-KR" altLang="en-US" sz="2000" spc="-14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조치를 </a:t>
            </a:r>
            <a:r>
              <a:rPr kumimoji="0" lang="ko-KR" altLang="en-US" sz="2000" spc="-14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강화하고 디지털 기기와 온라인 콘텐츠를 안전하게 이용할 수 있도록 노력해야 한다</a:t>
            </a:r>
            <a:r>
              <a:rPr kumimoji="0" lang="en-US" altLang="ko-KR" sz="2000" spc="-14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.</a:t>
            </a:r>
            <a:endParaRPr kumimoji="0" lang="en-US" altLang="ko-KR" sz="2000" spc="-100">
              <a:solidFill>
                <a:schemeClr val="tx1">
                  <a:lumMod val="65000"/>
                  <a:lumOff val="3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1728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모서리가 둥근 직사각형 28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32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텍스트 개체 틀 7"/>
          <p:cNvSpPr txBox="1">
            <a:spLocks/>
          </p:cNvSpPr>
          <p:nvPr/>
        </p:nvSpPr>
        <p:spPr>
          <a:xfrm>
            <a:off x="962465" y="1083148"/>
            <a:ext cx="8100000" cy="1118255"/>
          </a:xfrm>
          <a:prstGeom prst="rect">
            <a:avLst/>
          </a:prstGeom>
        </p:spPr>
        <p:txBody>
          <a:bodyPr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000"/>
              </a:lnSpc>
              <a:spcBef>
                <a:spcPts val="0"/>
              </a:spcBef>
              <a:buClr>
                <a:schemeClr val="accent1"/>
              </a:buClr>
              <a:buNone/>
            </a:pPr>
            <a:r>
              <a:rPr kumimoji="0" lang="ko-KR" altLang="en-US" sz="2500" b="1" spc="-140">
                <a:effectLst/>
                <a:latin typeface="맑은 고딕" pitchFamily="50" charset="-127"/>
                <a:ea typeface="맑은 고딕" pitchFamily="50" charset="-127"/>
              </a:rPr>
              <a:t>나의 디지털 역량 수준을 다음 예시와 같이 작성해 보자</a:t>
            </a:r>
            <a:r>
              <a:rPr kumimoji="0" lang="en-US" altLang="ko-KR" sz="2500" b="1" spc="-140">
                <a:effectLst/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>
              <a:lnSpc>
                <a:spcPts val="4000"/>
              </a:lnSpc>
              <a:spcBef>
                <a:spcPts val="0"/>
              </a:spcBef>
              <a:buClr>
                <a:schemeClr val="accent1"/>
              </a:buClr>
              <a:buNone/>
            </a:pPr>
            <a:r>
              <a:rPr kumimoji="0" lang="ko-KR" altLang="en-US" sz="2500" b="1" spc="-100" smtClean="0">
                <a:effectLst/>
                <a:latin typeface="맑은 고딕" pitchFamily="50" charset="-127"/>
                <a:ea typeface="맑은 고딕" pitchFamily="50" charset="-127"/>
              </a:rPr>
              <a:t>    </a:t>
            </a:r>
            <a:r>
              <a:rPr kumimoji="0" lang="ko-KR" altLang="en-US" sz="1600" spc="-100" smtClean="0">
                <a:effectLst/>
                <a:latin typeface="맑은 고딕" pitchFamily="50" charset="-127"/>
                <a:ea typeface="맑은 고딕" pitchFamily="50" charset="-127"/>
              </a:rPr>
              <a:t>디지털배움터</a:t>
            </a:r>
            <a:r>
              <a:rPr kumimoji="0" lang="en-US" altLang="ko-KR" sz="1600" spc="-100">
                <a:effectLst/>
                <a:latin typeface="맑은 고딕" pitchFamily="50" charset="-127"/>
                <a:ea typeface="맑은 고딕" pitchFamily="50" charset="-127"/>
              </a:rPr>
              <a:t>(https://</a:t>
            </a:r>
            <a:r>
              <a:rPr kumimoji="0" lang="ko-KR" altLang="en-US" sz="1600" spc="-100">
                <a:effectLst/>
                <a:latin typeface="맑은 고딕" pitchFamily="50" charset="-127"/>
                <a:ea typeface="맑은 고딕" pitchFamily="50" charset="-127"/>
              </a:rPr>
              <a:t>디지털배움터</a:t>
            </a:r>
            <a:r>
              <a:rPr kumimoji="0" lang="en-US" altLang="ko-KR" sz="1600" spc="-100">
                <a:effectLst/>
                <a:latin typeface="맑은 고딕" pitchFamily="50" charset="-127"/>
                <a:ea typeface="맑은 고딕" pitchFamily="50" charset="-127"/>
              </a:rPr>
              <a:t>.kr)</a:t>
            </a:r>
          </a:p>
        </p:txBody>
      </p:sp>
      <p:sp>
        <p:nvSpPr>
          <p:cNvPr id="13" name="텍스트 개체 틀 7"/>
          <p:cNvSpPr txBox="1">
            <a:spLocks/>
          </p:cNvSpPr>
          <p:nvPr/>
        </p:nvSpPr>
        <p:spPr>
          <a:xfrm>
            <a:off x="1979712" y="231418"/>
            <a:ext cx="5473778" cy="555345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000"/>
              </a:lnSpc>
              <a:spcBef>
                <a:spcPts val="0"/>
              </a:spcBef>
              <a:buClr>
                <a:schemeClr val="accent1"/>
              </a:buClr>
              <a:buNone/>
            </a:pPr>
            <a:r>
              <a:rPr kumimoji="0" lang="ko-KR" altLang="en-US" sz="2800" b="1" spc="-140" smtClean="0">
                <a:effectLst/>
                <a:latin typeface="맑은 고딕" pitchFamily="50" charset="-127"/>
                <a:ea typeface="맑은 고딕" pitchFamily="50" charset="-127"/>
              </a:rPr>
              <a:t>나의 디지털 역량 진단하기</a:t>
            </a:r>
            <a:endParaRPr kumimoji="0" lang="en-US" altLang="ko-KR" sz="2800" b="1" spc="-10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5"/>
            <a:ext cx="1907704" cy="845869"/>
          </a:xfrm>
          <a:prstGeom prst="rect">
            <a:avLst/>
          </a:prstGeom>
        </p:spPr>
      </p:pic>
      <p:graphicFrame>
        <p:nvGraphicFramePr>
          <p:cNvPr id="12" name="표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3596115"/>
              </p:ext>
            </p:extLst>
          </p:nvPr>
        </p:nvGraphicFramePr>
        <p:xfrm>
          <a:off x="251520" y="2420888"/>
          <a:ext cx="8640960" cy="3456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0"/>
              </a:tblGrid>
              <a:tr h="309632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2200" b="0" smtClean="0">
                          <a:solidFill>
                            <a:schemeClr val="tx1"/>
                          </a:solidFill>
                        </a:rPr>
                        <a:t> 6. </a:t>
                      </a:r>
                      <a:r>
                        <a:rPr lang="ko-KR" altLang="en-US" sz="2200" b="0" smtClean="0">
                          <a:solidFill>
                            <a:schemeClr val="tx1"/>
                          </a:solidFill>
                        </a:rPr>
                        <a:t>검사 실시 후 느낀 점을 친구와 함께 공유해 보기</a:t>
                      </a:r>
                      <a:endParaRPr lang="ko-KR" altLang="en-US" sz="22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029664">
                <a:tc>
                  <a:txBody>
                    <a:bodyPr/>
                    <a:lstStyle/>
                    <a:p>
                      <a:pPr latinLnBrk="1"/>
                      <a:endParaRPr lang="en-US" altLang="ko-KR" sz="2000" b="0" smtClean="0"/>
                    </a:p>
                    <a:p>
                      <a:pPr latinLnBrk="1"/>
                      <a:endParaRPr lang="en-US" altLang="ko-KR" sz="2000" b="0" smtClean="0"/>
                    </a:p>
                    <a:p>
                      <a:pPr latinLnBrk="1"/>
                      <a:endParaRPr lang="en-US" altLang="ko-KR" sz="2000" b="0" smtClean="0"/>
                    </a:p>
                    <a:p>
                      <a:pPr latinLnBrk="1"/>
                      <a:endParaRPr lang="en-US" altLang="ko-KR" sz="2000" b="0" smtClean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8" name="직사각형 17"/>
          <p:cNvSpPr/>
          <p:nvPr/>
        </p:nvSpPr>
        <p:spPr>
          <a:xfrm>
            <a:off x="683568" y="2987161"/>
            <a:ext cx="6100406" cy="2215991"/>
          </a:xfrm>
          <a:prstGeom prst="rect">
            <a:avLst/>
          </a:prstGeom>
        </p:spPr>
        <p:txBody>
          <a:bodyPr wrap="square" lIns="36000" rIns="36000" anchor="t">
            <a:spAutoFit/>
          </a:bodyPr>
          <a:lstStyle/>
          <a:p>
            <a:pPr algn="just">
              <a:spcBef>
                <a:spcPts val="0"/>
              </a:spcBef>
            </a:pPr>
            <a:r>
              <a:rPr kumimoji="0" lang="ko-KR" altLang="en-US" sz="23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생각보다 </a:t>
            </a:r>
            <a:r>
              <a:rPr kumimoji="0" lang="ko-KR" altLang="en-US" sz="2300" b="1" spc="-260" smtClean="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나의 디지털 </a:t>
            </a:r>
            <a:r>
              <a:rPr kumimoji="0" lang="ko-KR" altLang="en-US" sz="23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협업 능력이 부족하다는 것을 알게 되어 놀라웠다</a:t>
            </a:r>
            <a:r>
              <a:rPr kumimoji="0" lang="en-US" altLang="ko-KR" sz="23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kumimoji="0" lang="ko-KR" altLang="en-US" sz="23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앞으로는 온라인 팀 프로젝트나 협력 활동에서 좀 더 적극적으로 참여하고</a:t>
            </a:r>
            <a:r>
              <a:rPr kumimoji="0" lang="en-US" altLang="ko-KR" sz="23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0" lang="ko-KR" altLang="en-US" sz="23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협력하는 방법을 배워야겠다고 느꼈다</a:t>
            </a:r>
            <a:r>
              <a:rPr kumimoji="0" lang="en-US" altLang="ko-KR" sz="23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kumimoji="0" lang="ko-KR" altLang="en-US" sz="23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친구들과도 이러한 점들에 대해 함께 공감하며</a:t>
            </a:r>
            <a:r>
              <a:rPr kumimoji="0" lang="en-US" altLang="ko-KR" sz="23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0" lang="ko-KR" altLang="en-US" sz="23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서로의 협업 능력을 높일 수 있는 방법을 함께 고민해 보기로 했다</a:t>
            </a:r>
            <a:r>
              <a:rPr kumimoji="0" lang="en-US" altLang="ko-KR" sz="23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sp>
        <p:nvSpPr>
          <p:cNvPr id="20" name="모서리가 둥근 직사각형 19"/>
          <p:cNvSpPr/>
          <p:nvPr/>
        </p:nvSpPr>
        <p:spPr>
          <a:xfrm>
            <a:off x="7812360" y="6309320"/>
            <a:ext cx="1191298" cy="395984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예시답</a:t>
            </a:r>
            <a:r>
              <a:rPr kumimoji="0" lang="en-US" altLang="ko-KR" sz="20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endParaRPr kumimoji="0" lang="ko-KR" altLang="en-US" sz="20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276" y="1187180"/>
            <a:ext cx="409575" cy="885825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39642"/>
            <a:ext cx="216000" cy="22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4288" y="2963561"/>
            <a:ext cx="1599638" cy="113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74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모서리가 둥근 직사각형 28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32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텍스트 개체 틀 7"/>
          <p:cNvSpPr txBox="1">
            <a:spLocks/>
          </p:cNvSpPr>
          <p:nvPr/>
        </p:nvSpPr>
        <p:spPr>
          <a:xfrm>
            <a:off x="873513" y="1191353"/>
            <a:ext cx="8100000" cy="830997"/>
          </a:xfrm>
          <a:prstGeom prst="rect">
            <a:avLst/>
          </a:prstGeom>
        </p:spPr>
        <p:txBody>
          <a:bodyPr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just">
              <a:spcBef>
                <a:spcPts val="0"/>
              </a:spcBef>
              <a:buClr>
                <a:schemeClr val="accent1"/>
              </a:buClr>
              <a:buNone/>
            </a:pPr>
            <a:r>
              <a:rPr kumimoji="0" lang="ko-KR" altLang="en-US" sz="2400" b="1" spc="-140" smtClean="0">
                <a:effectLst/>
                <a:latin typeface="맑은 고딕" pitchFamily="50" charset="-127"/>
                <a:ea typeface="맑은 고딕" pitchFamily="50" charset="-127"/>
              </a:rPr>
              <a:t>디지털 역량 진단 결과를 통해 자신의 </a:t>
            </a:r>
            <a:r>
              <a:rPr kumimoji="0" lang="ko-KR" altLang="en-US" sz="2400" b="1" spc="-140">
                <a:effectLst/>
                <a:latin typeface="맑은 고딕" pitchFamily="50" charset="-127"/>
                <a:ea typeface="맑은 고딕" pitchFamily="50" charset="-127"/>
              </a:rPr>
              <a:t>전공 및 직업 분야에 필요한 디지털 역량에 대해 탐구해 보고</a:t>
            </a:r>
            <a:r>
              <a:rPr kumimoji="0" lang="en-US" altLang="ko-KR" sz="2400" b="1" spc="-140">
                <a:effectLst/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400" b="1" spc="-140" smtClean="0">
                <a:effectLst/>
                <a:latin typeface="맑은 고딕" pitchFamily="50" charset="-127"/>
                <a:ea typeface="맑은 고딕" pitchFamily="50" charset="-127"/>
              </a:rPr>
              <a:t>아래 </a:t>
            </a:r>
            <a:r>
              <a:rPr kumimoji="0" lang="ko-KR" altLang="en-US" sz="2400" b="1" spc="-140">
                <a:effectLst/>
                <a:latin typeface="맑은 고딕" pitchFamily="50" charset="-127"/>
                <a:ea typeface="맑은 고딕" pitchFamily="50" charset="-127"/>
              </a:rPr>
              <a:t>활동을 해 보자</a:t>
            </a:r>
            <a:r>
              <a:rPr kumimoji="0" lang="en-US" altLang="ko-KR" sz="2400" b="1" spc="-140">
                <a:effectLst/>
                <a:latin typeface="맑은 고딕" pitchFamily="50" charset="-127"/>
                <a:ea typeface="맑은 고딕" pitchFamily="50" charset="-127"/>
              </a:rPr>
              <a:t>.</a:t>
            </a:r>
          </a:p>
        </p:txBody>
      </p:sp>
      <p:sp>
        <p:nvSpPr>
          <p:cNvPr id="13" name="텍스트 개체 틀 7"/>
          <p:cNvSpPr txBox="1">
            <a:spLocks/>
          </p:cNvSpPr>
          <p:nvPr/>
        </p:nvSpPr>
        <p:spPr>
          <a:xfrm>
            <a:off x="1979712" y="231418"/>
            <a:ext cx="5473778" cy="555345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000"/>
              </a:lnSpc>
              <a:spcBef>
                <a:spcPts val="0"/>
              </a:spcBef>
              <a:buClr>
                <a:schemeClr val="accent1"/>
              </a:buClr>
              <a:buNone/>
            </a:pPr>
            <a:r>
              <a:rPr kumimoji="0" lang="ko-KR" altLang="en-US" sz="2800" b="1" spc="-140" smtClean="0">
                <a:effectLst/>
                <a:latin typeface="맑은 고딕" pitchFamily="50" charset="-127"/>
                <a:ea typeface="맑은 고딕" pitchFamily="50" charset="-127"/>
              </a:rPr>
              <a:t>나의 디지털 역량 진단하기</a:t>
            </a:r>
            <a:endParaRPr kumimoji="0" lang="en-US" altLang="ko-KR" sz="2800" b="1" spc="-10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5"/>
            <a:ext cx="1907704" cy="84586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259607"/>
            <a:ext cx="438150" cy="657225"/>
          </a:xfrm>
          <a:prstGeom prst="rect">
            <a:avLst/>
          </a:prstGeom>
        </p:spPr>
      </p:pic>
      <p:sp>
        <p:nvSpPr>
          <p:cNvPr id="15" name="텍스트 개체 틀 7"/>
          <p:cNvSpPr txBox="1">
            <a:spLocks/>
          </p:cNvSpPr>
          <p:nvPr/>
        </p:nvSpPr>
        <p:spPr>
          <a:xfrm>
            <a:off x="873513" y="2285945"/>
            <a:ext cx="8100000" cy="1059906"/>
          </a:xfrm>
          <a:prstGeom prst="rect">
            <a:avLst/>
          </a:prstGeom>
        </p:spPr>
        <p:txBody>
          <a:bodyPr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000"/>
              </a:lnSpc>
              <a:spcBef>
                <a:spcPts val="0"/>
              </a:spcBef>
              <a:buClr>
                <a:schemeClr val="accent1"/>
              </a:buClr>
              <a:buNone/>
            </a:pPr>
            <a:r>
              <a:rPr kumimoji="0" lang="ko-KR" altLang="en-US" sz="2500" spc="-140">
                <a:effectLst/>
                <a:latin typeface="맑은 고딕" pitchFamily="50" charset="-127"/>
                <a:ea typeface="맑은 고딕" pitchFamily="50" charset="-127"/>
              </a:rPr>
              <a:t>미래의 나는 어떤 직업을 가지고 있을까</a:t>
            </a:r>
            <a:r>
              <a:rPr kumimoji="0" lang="en-US" altLang="ko-KR" sz="2500" spc="-140">
                <a:effectLst/>
                <a:latin typeface="맑은 고딕" pitchFamily="50" charset="-127"/>
                <a:ea typeface="맑은 고딕" pitchFamily="50" charset="-127"/>
              </a:rPr>
              <a:t>? </a:t>
            </a:r>
            <a:r>
              <a:rPr kumimoji="0" lang="ko-KR" altLang="en-US" sz="2500" spc="-140">
                <a:effectLst/>
                <a:latin typeface="맑은 고딕" pitchFamily="50" charset="-127"/>
                <a:ea typeface="맑은 고딕" pitchFamily="50" charset="-127"/>
              </a:rPr>
              <a:t>미래 직업 카드를 만들어 보자</a:t>
            </a:r>
            <a:r>
              <a:rPr kumimoji="0" lang="en-US" altLang="ko-KR" sz="2500" spc="-140">
                <a:effectLst/>
                <a:latin typeface="맑은 고딕" pitchFamily="50" charset="-127"/>
                <a:ea typeface="맑은 고딕" pitchFamily="50" charset="-127"/>
              </a:rPr>
              <a:t>. </a:t>
            </a:r>
            <a:endParaRPr kumimoji="0" lang="en-US" altLang="ko-KR" sz="2500" spc="-10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894" y="2373208"/>
            <a:ext cx="381571" cy="416793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3614114"/>
            <a:ext cx="3172465" cy="16737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6272" y="3356992"/>
            <a:ext cx="5372034" cy="2394992"/>
          </a:xfrm>
          <a:prstGeom prst="rect">
            <a:avLst/>
          </a:prstGeom>
        </p:spPr>
      </p:pic>
      <p:sp>
        <p:nvSpPr>
          <p:cNvPr id="19" name="직사각형 18"/>
          <p:cNvSpPr/>
          <p:nvPr/>
        </p:nvSpPr>
        <p:spPr>
          <a:xfrm>
            <a:off x="1115616" y="3666139"/>
            <a:ext cx="1858321" cy="1569660"/>
          </a:xfrm>
          <a:prstGeom prst="rect">
            <a:avLst/>
          </a:prstGeom>
        </p:spPr>
        <p:txBody>
          <a:bodyPr wrap="square" lIns="36000" rIns="36000" anchor="t">
            <a:spAutoFit/>
          </a:bodyPr>
          <a:lstStyle/>
          <a:p>
            <a:pPr algn="ctr">
              <a:spcBef>
                <a:spcPts val="0"/>
              </a:spcBef>
            </a:pPr>
            <a:r>
              <a:rPr kumimoji="0" lang="ko-KR" altLang="en-US" sz="2400" b="1" spc="-260" smtClean="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김지우</a:t>
            </a:r>
            <a:endParaRPr kumimoji="0" lang="en-US" altLang="ko-KR" sz="2400" b="1" spc="-260" smtClean="0">
              <a:solidFill>
                <a:srgbClr val="C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spcBef>
                <a:spcPts val="0"/>
              </a:spcBef>
            </a:pPr>
            <a:endParaRPr kumimoji="0" lang="en-US" altLang="ko-KR" sz="2400" b="1" spc="-260">
              <a:solidFill>
                <a:srgbClr val="C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spcBef>
                <a:spcPts val="0"/>
              </a:spcBef>
            </a:pPr>
            <a:endParaRPr kumimoji="0" lang="en-US" altLang="ko-KR" sz="2400" b="1" spc="-260" smtClean="0">
              <a:solidFill>
                <a:srgbClr val="C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spcBef>
                <a:spcPts val="0"/>
              </a:spcBef>
            </a:pPr>
            <a:r>
              <a:rPr kumimoji="0" lang="ko-KR" altLang="en-US" sz="2400" b="1" spc="-260" smtClean="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패션 디자이너</a:t>
            </a:r>
            <a:endParaRPr kumimoji="0" lang="en-US" altLang="ko-KR" sz="2400" b="1" spc="-260">
              <a:solidFill>
                <a:srgbClr val="C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7812360" y="6309320"/>
            <a:ext cx="1191298" cy="395984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예시답</a:t>
            </a:r>
            <a:r>
              <a:rPr kumimoji="0" lang="en-US" altLang="ko-KR" sz="20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endParaRPr kumimoji="0" lang="ko-KR" altLang="en-US" sz="20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5148064" y="3626158"/>
            <a:ext cx="3474055" cy="830997"/>
          </a:xfrm>
          <a:prstGeom prst="rect">
            <a:avLst/>
          </a:prstGeom>
        </p:spPr>
        <p:txBody>
          <a:bodyPr wrap="square" lIns="36000" rIns="36000" anchor="t">
            <a:spAutoFit/>
          </a:bodyPr>
          <a:lstStyle/>
          <a:p>
            <a:pPr algn="just">
              <a:spcBef>
                <a:spcPts val="0"/>
              </a:spcBef>
            </a:pPr>
            <a:r>
              <a:rPr kumimoji="0" lang="ko-KR" altLang="en-US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패션 트렌드를 반영한 의류와 </a:t>
            </a:r>
            <a:r>
              <a:rPr kumimoji="0" lang="ko-KR" altLang="en-US" sz="2400" b="1" spc="-260" smtClean="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액세서리 디자인 </a:t>
            </a:r>
            <a:r>
              <a:rPr kumimoji="0" lang="ko-KR" altLang="en-US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및 제작</a:t>
            </a:r>
            <a:endParaRPr kumimoji="0" lang="en-US" altLang="ko-KR" sz="2400" b="1" spc="-260">
              <a:solidFill>
                <a:srgbClr val="C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3838033" y="5074847"/>
            <a:ext cx="4608512" cy="830997"/>
          </a:xfrm>
          <a:prstGeom prst="rect">
            <a:avLst/>
          </a:prstGeom>
        </p:spPr>
        <p:txBody>
          <a:bodyPr wrap="square" lIns="36000" rIns="36000" anchor="t">
            <a:spAutoFit/>
          </a:bodyPr>
          <a:lstStyle/>
          <a:p>
            <a:pPr algn="just">
              <a:spcBef>
                <a:spcPts val="0"/>
              </a:spcBef>
            </a:pPr>
            <a:r>
              <a:rPr kumimoji="0" lang="ko-KR" altLang="en-US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패션 창의적 사고력</a:t>
            </a:r>
            <a:r>
              <a:rPr kumimoji="0" lang="en-US" altLang="ko-KR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kumimoji="0" lang="ko-KR" altLang="en-US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새로운 디자인을 창조하고 트렌드를 선도하는 </a:t>
            </a:r>
            <a:r>
              <a:rPr kumimoji="0" lang="ko-KR" altLang="en-US" sz="2400" b="1" spc="-260" smtClean="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능력</a:t>
            </a:r>
            <a:endParaRPr kumimoji="0" lang="en-US" altLang="ko-KR" sz="2400" b="1" spc="-260">
              <a:solidFill>
                <a:srgbClr val="C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5499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2" grpId="0"/>
      <p:bldP spid="22" grpId="1"/>
      <p:bldP spid="23" grpId="0"/>
      <p:bldP spid="2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텍스트 개체 틀 7"/>
          <p:cNvSpPr txBox="1">
            <a:spLocks/>
          </p:cNvSpPr>
          <p:nvPr/>
        </p:nvSpPr>
        <p:spPr>
          <a:xfrm>
            <a:off x="971600" y="1069642"/>
            <a:ext cx="3563796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284163" indent="-28416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sz="3200" b="1" i="0" u="none" strike="noStrike" kern="1200" cap="none" spc="-15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디지털 전환의 개념</a:t>
            </a:r>
            <a:endParaRPr kumimoji="0" lang="ko-KR" altLang="en-US" sz="3200" b="1" i="0" u="none" strike="noStrike" kern="1200" cap="none" spc="-150" normalizeH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13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79512" y="142852"/>
            <a:ext cx="4672950" cy="71508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altLang="ko-KR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1 </a:t>
            </a:r>
            <a:r>
              <a:rPr lang="ko-KR" altLang="en-US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디지털 전환의 이해</a:t>
            </a:r>
            <a:endParaRPr lang="en-US" altLang="ko-KR" smtClean="0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6" name="텍스트 개체 틀 7"/>
          <p:cNvSpPr txBox="1">
            <a:spLocks/>
          </p:cNvSpPr>
          <p:nvPr/>
        </p:nvSpPr>
        <p:spPr>
          <a:xfrm>
            <a:off x="544084" y="2564904"/>
            <a:ext cx="8280000" cy="1708160"/>
          </a:xfrm>
          <a:prstGeom prst="rect">
            <a:avLst/>
          </a:prstGeom>
        </p:spPr>
        <p:txBody>
          <a:bodyPr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179388" indent="-179388" algn="just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500" spc="-10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디지털 기술을 다양한 분야에 적용하여 전통적인 사회 구조를 근본적으로 변화시키는 것</a:t>
            </a:r>
            <a:r>
              <a:rPr kumimoji="0" lang="en-US" altLang="ko-KR" sz="2500" spc="-10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 </a:t>
            </a:r>
          </a:p>
          <a:p>
            <a:pPr marL="179388" indent="-179388" algn="just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en-US" altLang="ko-KR" sz="2500" spc="-100" smtClean="0">
                <a:effectLst/>
                <a:latin typeface="맑은 고딕" pitchFamily="50" charset="-127"/>
                <a:ea typeface="맑은 고딕" pitchFamily="50" charset="-127"/>
              </a:rPr>
              <a:t>4</a:t>
            </a:r>
            <a:r>
              <a:rPr kumimoji="0" lang="ko-KR" altLang="en-US" sz="2500" spc="-100" smtClean="0">
                <a:effectLst/>
                <a:latin typeface="맑은 고딕" pitchFamily="50" charset="-127"/>
                <a:ea typeface="맑은 고딕" pitchFamily="50" charset="-127"/>
              </a:rPr>
              <a:t>차 산업혁명의 핵심 기술을 활용하여 산업 및 사회 구조 전반을 혁신하는 과정 </a:t>
            </a:r>
            <a:endParaRPr kumimoji="0" lang="en-US" altLang="ko-KR" sz="2500" spc="-100" smtClean="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95536" y="1110288"/>
            <a:ext cx="576064" cy="4304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smtClean="0">
                <a:effectLst/>
                <a:latin typeface="+mn-ea"/>
              </a:rPr>
              <a:t>01</a:t>
            </a:r>
            <a:endParaRPr lang="ko-KR" altLang="en-US" sz="2600" b="1">
              <a:effectLst/>
              <a:latin typeface="+mn-ea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609388" y="1982616"/>
            <a:ext cx="180000" cy="180000"/>
          </a:xfrm>
          <a:prstGeom prst="round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5" name="텍스트 개체 틀 7"/>
          <p:cNvSpPr txBox="1">
            <a:spLocks/>
          </p:cNvSpPr>
          <p:nvPr/>
        </p:nvSpPr>
        <p:spPr>
          <a:xfrm>
            <a:off x="710691" y="1798253"/>
            <a:ext cx="3116559" cy="60529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000"/>
              </a:lnSpc>
              <a:buClr>
                <a:schemeClr val="accent1"/>
              </a:buClr>
              <a:buNone/>
            </a:pPr>
            <a:r>
              <a:rPr kumimoji="0" lang="ko-KR" altLang="en-US" sz="3000" b="1" spc="-160">
                <a:effectLst/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3000" b="1" spc="-160" smtClean="0">
                <a:effectLst/>
                <a:latin typeface="맑은 고딕" pitchFamily="50" charset="-127"/>
                <a:ea typeface="맑은 고딕" pitchFamily="50" charset="-127"/>
              </a:rPr>
              <a:t>디지털 전환이란</a:t>
            </a:r>
            <a:r>
              <a:rPr kumimoji="0" lang="en-US" altLang="ko-KR" sz="3000" b="1" spc="-160" smtClean="0">
                <a:effectLst/>
                <a:latin typeface="맑은 고딕" pitchFamily="50" charset="-127"/>
                <a:ea typeface="맑은 고딕" pitchFamily="50" charset="-127"/>
              </a:rPr>
              <a:t>?</a:t>
            </a:r>
            <a:endParaRPr kumimoji="0" lang="en-US" altLang="ko-KR" sz="3000" b="1" spc="-160" dirty="0" smtClean="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467544" y="4581128"/>
            <a:ext cx="8389595" cy="1631216"/>
          </a:xfrm>
          <a:prstGeom prst="rect">
            <a:avLst/>
          </a:prstGeom>
          <a:solidFill>
            <a:srgbClr val="EFF7F1"/>
          </a:solidFill>
        </p:spPr>
        <p:txBody>
          <a:bodyPr wrap="square">
            <a:spAutoFit/>
          </a:bodyPr>
          <a:lstStyle/>
          <a:p>
            <a:pPr marL="385763" indent="-385763">
              <a:lnSpc>
                <a:spcPts val="4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altLang="ko-KR" sz="2500" b="1" smtClean="0">
                <a:solidFill>
                  <a:srgbClr val="0070C0"/>
                </a:solidFill>
                <a:effectLst/>
              </a:rPr>
              <a:t>※</a:t>
            </a:r>
            <a:r>
              <a:rPr kumimoji="0" lang="en-US" altLang="ko-KR" sz="2500" b="1" spc="-120" smtClean="0">
                <a:solidFill>
                  <a:srgbClr val="0070C0"/>
                </a:solidFill>
                <a:effectLst/>
                <a:latin typeface="맑은 고딕" pitchFamily="50" charset="-127"/>
                <a:ea typeface="맑은 고딕" pitchFamily="50" charset="-127"/>
              </a:rPr>
              <a:t>4</a:t>
            </a:r>
            <a:r>
              <a:rPr kumimoji="0" lang="ko-KR" altLang="en-US" sz="2500" b="1" spc="-120" smtClean="0">
                <a:solidFill>
                  <a:srgbClr val="0070C0"/>
                </a:solidFill>
                <a:effectLst/>
                <a:latin typeface="맑은 고딕" pitchFamily="50" charset="-127"/>
                <a:ea typeface="맑은 고딕" pitchFamily="50" charset="-127"/>
              </a:rPr>
              <a:t>차 산업혁명의 핵심 기술 </a:t>
            </a:r>
            <a:endParaRPr kumimoji="0" lang="en-US" altLang="ko-KR" sz="2500" b="1" spc="-120">
              <a:solidFill>
                <a:srgbClr val="0070C0"/>
              </a:solidFill>
              <a:effectLst/>
              <a:latin typeface="맑은 고딕" pitchFamily="50" charset="-127"/>
              <a:ea typeface="맑은 고딕" pitchFamily="50" charset="-127"/>
            </a:endParaRPr>
          </a:p>
          <a:p>
            <a:pPr indent="-385763">
              <a:lnSpc>
                <a:spcPts val="4000"/>
              </a:lnSpc>
              <a:spcBef>
                <a:spcPts val="0"/>
              </a:spcBef>
              <a:buClr>
                <a:schemeClr val="tx1"/>
              </a:buClr>
            </a:pPr>
            <a:r>
              <a:rPr kumimoji="0" lang="ko-KR" altLang="en-US" sz="2500" spc="-150" smtClean="0">
                <a:effectLst/>
                <a:latin typeface="맑은 고딕" pitchFamily="50" charset="-127"/>
                <a:ea typeface="맑은 고딕" pitchFamily="50" charset="-127"/>
              </a:rPr>
              <a:t>인공지능</a:t>
            </a:r>
            <a:r>
              <a:rPr kumimoji="0" lang="en-US" altLang="ko-KR" sz="2500" spc="-150" smtClean="0">
                <a:effectLst/>
                <a:latin typeface="맑은 고딕" pitchFamily="50" charset="-127"/>
                <a:ea typeface="맑은 고딕" pitchFamily="50" charset="-127"/>
              </a:rPr>
              <a:t>(AI), </a:t>
            </a:r>
            <a:r>
              <a:rPr kumimoji="0" lang="ko-KR" altLang="en-US" sz="2500" spc="-150" smtClean="0">
                <a:effectLst/>
                <a:latin typeface="맑은 고딕" pitchFamily="50" charset="-127"/>
                <a:ea typeface="맑은 고딕" pitchFamily="50" charset="-127"/>
              </a:rPr>
              <a:t>빅데이터</a:t>
            </a:r>
            <a:r>
              <a:rPr kumimoji="0" lang="en-US" altLang="ko-KR" sz="2500" spc="-150" smtClean="0">
                <a:effectLst/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500" spc="-150" smtClean="0">
                <a:effectLst/>
                <a:latin typeface="맑은 고딕" pitchFamily="50" charset="-127"/>
                <a:ea typeface="맑은 고딕" pitchFamily="50" charset="-127"/>
              </a:rPr>
              <a:t>블록체인</a:t>
            </a:r>
            <a:r>
              <a:rPr kumimoji="0" lang="en-US" altLang="ko-KR" sz="2500" spc="-150" smtClean="0">
                <a:effectLst/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500" spc="-150" smtClean="0">
                <a:effectLst/>
                <a:latin typeface="맑은 고딕" pitchFamily="50" charset="-127"/>
                <a:ea typeface="맑은 고딕" pitchFamily="50" charset="-127"/>
              </a:rPr>
              <a:t>가상 현실</a:t>
            </a:r>
            <a:r>
              <a:rPr kumimoji="0" lang="en-US" altLang="ko-KR" sz="2500" spc="-150" smtClean="0">
                <a:effectLst/>
                <a:latin typeface="맑은 고딕" pitchFamily="50" charset="-127"/>
                <a:ea typeface="맑은 고딕" pitchFamily="50" charset="-127"/>
              </a:rPr>
              <a:t>(VR), </a:t>
            </a:r>
            <a:r>
              <a:rPr kumimoji="0" lang="ko-KR" altLang="en-US" sz="2500" spc="-150" smtClean="0">
                <a:effectLst/>
                <a:latin typeface="맑은 고딕" pitchFamily="50" charset="-127"/>
                <a:ea typeface="맑은 고딕" pitchFamily="50" charset="-127"/>
              </a:rPr>
              <a:t>증강 현</a:t>
            </a:r>
            <a:r>
              <a:rPr kumimoji="0" lang="ko-KR" altLang="en-US" sz="2500" spc="-150">
                <a:effectLst/>
                <a:latin typeface="맑은 고딕" pitchFamily="50" charset="-127"/>
                <a:ea typeface="맑은 고딕" pitchFamily="50" charset="-127"/>
              </a:rPr>
              <a:t>실</a:t>
            </a:r>
            <a:r>
              <a:rPr kumimoji="0" lang="en-US" altLang="ko-KR" sz="2500" spc="-150" smtClean="0">
                <a:effectLst/>
                <a:latin typeface="맑은 고딕" pitchFamily="50" charset="-127"/>
                <a:ea typeface="맑은 고딕" pitchFamily="50" charset="-127"/>
              </a:rPr>
              <a:t>(AR), </a:t>
            </a:r>
            <a:r>
              <a:rPr kumimoji="0" lang="ko-KR" altLang="en-US" sz="2500" spc="-150" smtClean="0">
                <a:effectLst/>
                <a:latin typeface="맑은 고딕" pitchFamily="50" charset="-127"/>
                <a:ea typeface="맑은 고딕" pitchFamily="50" charset="-127"/>
              </a:rPr>
              <a:t>로봇 공학</a:t>
            </a:r>
            <a:r>
              <a:rPr kumimoji="0" lang="en-US" altLang="ko-KR" sz="2500" spc="-150" smtClean="0">
                <a:effectLst/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500" spc="-150" smtClean="0">
                <a:effectLst/>
                <a:latin typeface="맑은 고딕" pitchFamily="50" charset="-127"/>
                <a:ea typeface="맑은 고딕" pitchFamily="50" charset="-127"/>
              </a:rPr>
              <a:t>사물 인터넷</a:t>
            </a:r>
            <a:r>
              <a:rPr kumimoji="0" lang="en-US" altLang="ko-KR" sz="2500" spc="-150" smtClean="0">
                <a:effectLst/>
                <a:latin typeface="맑은 고딕" pitchFamily="50" charset="-127"/>
                <a:ea typeface="맑은 고딕" pitchFamily="50" charset="-127"/>
              </a:rPr>
              <a:t>(IoT), </a:t>
            </a:r>
            <a:r>
              <a:rPr kumimoji="0" lang="ko-KR" altLang="en-US" sz="2500" spc="-150" smtClean="0">
                <a:effectLst/>
                <a:latin typeface="맑은 고딕" pitchFamily="50" charset="-127"/>
                <a:ea typeface="맑은 고딕" pitchFamily="50" charset="-127"/>
              </a:rPr>
              <a:t>클라우드 컴퓨팅</a:t>
            </a:r>
            <a:r>
              <a:rPr kumimoji="0" lang="en-US" altLang="ko-KR" sz="2500" spc="-150" smtClean="0">
                <a:effectLst/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500" spc="-150" smtClean="0">
                <a:effectLst/>
                <a:latin typeface="맑은 고딕" pitchFamily="50" charset="-127"/>
                <a:ea typeface="맑은 고딕" pitchFamily="50" charset="-127"/>
              </a:rPr>
              <a:t>메타버스 등</a:t>
            </a:r>
            <a:endParaRPr kumimoji="0" lang="en-US" altLang="ko-KR" sz="2500" spc="-150">
              <a:effectLst/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1493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모서리가 둥근 직사각형 28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32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텍스트 개체 틀 7"/>
          <p:cNvSpPr txBox="1">
            <a:spLocks/>
          </p:cNvSpPr>
          <p:nvPr/>
        </p:nvSpPr>
        <p:spPr>
          <a:xfrm>
            <a:off x="873513" y="1191353"/>
            <a:ext cx="8100000" cy="830997"/>
          </a:xfrm>
          <a:prstGeom prst="rect">
            <a:avLst/>
          </a:prstGeom>
        </p:spPr>
        <p:txBody>
          <a:bodyPr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just">
              <a:spcBef>
                <a:spcPts val="0"/>
              </a:spcBef>
              <a:buClr>
                <a:schemeClr val="accent1"/>
              </a:buClr>
              <a:buNone/>
            </a:pPr>
            <a:r>
              <a:rPr kumimoji="0" lang="ko-KR" altLang="en-US" sz="2400" b="1" spc="-140">
                <a:effectLst/>
                <a:latin typeface="맑은 고딕" pitchFamily="50" charset="-127"/>
                <a:ea typeface="맑은 고딕" pitchFamily="50" charset="-127"/>
              </a:rPr>
              <a:t>디지털 역량 진단 결과를 통해 자신의 전공 및 직업 분야에 필요한 디지털 역량에 대해 탐구해 보고</a:t>
            </a:r>
            <a:r>
              <a:rPr kumimoji="0" lang="en-US" altLang="ko-KR" sz="2400" b="1" spc="-140">
                <a:effectLst/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400" b="1" spc="-140" smtClean="0">
                <a:effectLst/>
                <a:latin typeface="맑은 고딕" pitchFamily="50" charset="-127"/>
                <a:ea typeface="맑은 고딕" pitchFamily="50" charset="-127"/>
              </a:rPr>
              <a:t>아래 </a:t>
            </a:r>
            <a:r>
              <a:rPr kumimoji="0" lang="ko-KR" altLang="en-US" sz="2400" b="1" spc="-140">
                <a:effectLst/>
                <a:latin typeface="맑은 고딕" pitchFamily="50" charset="-127"/>
                <a:ea typeface="맑은 고딕" pitchFamily="50" charset="-127"/>
              </a:rPr>
              <a:t>활동을 해 보자</a:t>
            </a:r>
            <a:r>
              <a:rPr kumimoji="0" lang="en-US" altLang="ko-KR" sz="2400" b="1" spc="-140">
                <a:effectLst/>
                <a:latin typeface="맑은 고딕" pitchFamily="50" charset="-127"/>
                <a:ea typeface="맑은 고딕" pitchFamily="50" charset="-127"/>
              </a:rPr>
              <a:t>.</a:t>
            </a:r>
          </a:p>
        </p:txBody>
      </p:sp>
      <p:sp>
        <p:nvSpPr>
          <p:cNvPr id="13" name="텍스트 개체 틀 7"/>
          <p:cNvSpPr txBox="1">
            <a:spLocks/>
          </p:cNvSpPr>
          <p:nvPr/>
        </p:nvSpPr>
        <p:spPr>
          <a:xfrm>
            <a:off x="1979712" y="231418"/>
            <a:ext cx="5473778" cy="555345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000"/>
              </a:lnSpc>
              <a:spcBef>
                <a:spcPts val="0"/>
              </a:spcBef>
              <a:buClr>
                <a:schemeClr val="accent1"/>
              </a:buClr>
              <a:buNone/>
            </a:pPr>
            <a:r>
              <a:rPr kumimoji="0" lang="ko-KR" altLang="en-US" sz="2800" b="1" spc="-140" smtClean="0">
                <a:effectLst/>
                <a:latin typeface="맑은 고딕" pitchFamily="50" charset="-127"/>
                <a:ea typeface="맑은 고딕" pitchFamily="50" charset="-127"/>
              </a:rPr>
              <a:t>나의 디지털 역량 진단하기</a:t>
            </a:r>
            <a:endParaRPr kumimoji="0" lang="en-US" altLang="ko-KR" sz="2800" b="1" spc="-10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5"/>
            <a:ext cx="1907704" cy="84586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259607"/>
            <a:ext cx="438150" cy="657225"/>
          </a:xfrm>
          <a:prstGeom prst="rect">
            <a:avLst/>
          </a:prstGeom>
        </p:spPr>
      </p:pic>
      <p:sp>
        <p:nvSpPr>
          <p:cNvPr id="15" name="텍스트 개체 틀 7"/>
          <p:cNvSpPr txBox="1">
            <a:spLocks/>
          </p:cNvSpPr>
          <p:nvPr/>
        </p:nvSpPr>
        <p:spPr>
          <a:xfrm>
            <a:off x="873513" y="2285945"/>
            <a:ext cx="8100000" cy="1118255"/>
          </a:xfrm>
          <a:prstGeom prst="rect">
            <a:avLst/>
          </a:prstGeom>
        </p:spPr>
        <p:txBody>
          <a:bodyPr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000"/>
              </a:lnSpc>
              <a:spcBef>
                <a:spcPts val="0"/>
              </a:spcBef>
              <a:buClr>
                <a:schemeClr val="accent1"/>
              </a:buClr>
              <a:buNone/>
            </a:pPr>
            <a:r>
              <a:rPr kumimoji="0" lang="ko-KR" altLang="en-US" sz="2500" spc="-140">
                <a:effectLst/>
                <a:latin typeface="맑은 고딕" pitchFamily="50" charset="-127"/>
                <a:ea typeface="맑은 고딕" pitchFamily="50" charset="-127"/>
              </a:rPr>
              <a:t>나의 전공 및 직업 분야에 </a:t>
            </a:r>
            <a:r>
              <a:rPr kumimoji="0" lang="ko-KR" altLang="en-US" sz="2500" b="1" spc="-140">
                <a:solidFill>
                  <a:srgbClr val="0070C0"/>
                </a:solidFill>
                <a:effectLst/>
                <a:latin typeface="맑은 고딕" pitchFamily="50" charset="-127"/>
                <a:ea typeface="맑은 고딕" pitchFamily="50" charset="-127"/>
              </a:rPr>
              <a:t>강점이 되는 나의 디지털 역량</a:t>
            </a:r>
            <a:r>
              <a:rPr kumimoji="0" lang="ko-KR" altLang="en-US" sz="2500" spc="-140">
                <a:effectLst/>
                <a:latin typeface="맑은 고딕" pitchFamily="50" charset="-127"/>
                <a:ea typeface="맑은 고딕" pitchFamily="50" charset="-127"/>
              </a:rPr>
              <a:t>에 대한 사례를 작성해 보자</a:t>
            </a:r>
            <a:r>
              <a:rPr kumimoji="0" lang="en-US" altLang="ko-KR" sz="2500" spc="-140">
                <a:effectLst/>
                <a:latin typeface="맑은 고딕" pitchFamily="50" charset="-127"/>
                <a:ea typeface="맑은 고딕" pitchFamily="50" charset="-127"/>
              </a:rPr>
              <a:t>.</a:t>
            </a:r>
            <a:endParaRPr kumimoji="0" lang="en-US" altLang="ko-KR" sz="2500" spc="-10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7812360" y="6309320"/>
            <a:ext cx="1191298" cy="395984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예시답</a:t>
            </a:r>
            <a:r>
              <a:rPr kumimoji="0" lang="en-US" altLang="ko-KR" sz="20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endParaRPr kumimoji="0" lang="ko-KR" altLang="en-US" sz="20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2378832"/>
            <a:ext cx="482724" cy="4741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5678" y="3531291"/>
            <a:ext cx="8448278" cy="24006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0" lang="ko-KR" altLang="en-US" sz="2000" spc="-14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    디지털 기술의 이해 능력과 활용 능력이 뛰어나기 때문에 복잡한 시스템을 이해하고 설계하는 데 많은 도움이 되고</a:t>
            </a:r>
            <a:r>
              <a:rPr kumimoji="0" lang="en-US" altLang="ko-KR" sz="2000" spc="-14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000" spc="-14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협업 도구나 프로젝트 </a:t>
            </a:r>
            <a:r>
              <a:rPr kumimoji="0" lang="ko-KR" altLang="en-US" sz="2000" spc="-14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관리도구 </a:t>
            </a:r>
            <a:r>
              <a:rPr kumimoji="0" lang="ko-KR" altLang="en-US" sz="2000" spc="-14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등을 </a:t>
            </a:r>
            <a:r>
              <a:rPr kumimoji="0" lang="ko-KR" altLang="en-US" sz="2000" spc="-14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효과적으로 </a:t>
            </a:r>
            <a:r>
              <a:rPr kumimoji="0" lang="ko-KR" altLang="en-US" sz="2000" spc="-14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활용할 수 있다</a:t>
            </a:r>
            <a:r>
              <a:rPr kumimoji="0" lang="en-US" altLang="ko-KR" sz="2000" spc="-14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algn="just"/>
            <a:endParaRPr kumimoji="0" lang="en-US" altLang="ko-KR" sz="2000" spc="-140">
              <a:solidFill>
                <a:schemeClr val="tx1">
                  <a:lumMod val="65000"/>
                  <a:lumOff val="3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  <a:p>
            <a:pPr algn="just"/>
            <a:endParaRPr kumimoji="0" lang="en-US" altLang="ko-KR" sz="2000" spc="-140" smtClean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  <a:p>
            <a:pPr algn="just"/>
            <a:endParaRPr lang="ko-KR" altLang="en-US" sz="2000"/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32" y="3639842"/>
            <a:ext cx="216000" cy="22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직사각형 23"/>
          <p:cNvSpPr/>
          <p:nvPr/>
        </p:nvSpPr>
        <p:spPr>
          <a:xfrm>
            <a:off x="498132" y="4715799"/>
            <a:ext cx="8250332" cy="830997"/>
          </a:xfrm>
          <a:prstGeom prst="rect">
            <a:avLst/>
          </a:prstGeom>
        </p:spPr>
        <p:txBody>
          <a:bodyPr wrap="square" lIns="36000" rIns="36000" anchor="t">
            <a:spAutoFit/>
          </a:bodyPr>
          <a:lstStyle/>
          <a:p>
            <a:pPr algn="just">
              <a:spcBef>
                <a:spcPts val="0"/>
              </a:spcBef>
            </a:pPr>
            <a:r>
              <a:rPr kumimoji="0" lang="ko-KR" altLang="en-US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의사소통 능력 </a:t>
            </a:r>
            <a:r>
              <a:rPr kumimoji="0" lang="en-US" altLang="ko-KR" sz="2400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kumimoji="0" lang="ko-KR" altLang="en-US" sz="2400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소셜 </a:t>
            </a:r>
            <a:r>
              <a:rPr kumimoji="0" lang="ko-KR" altLang="en-US" sz="2400" spc="-260" smtClean="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미디어를 효과적으로 활용해 내 </a:t>
            </a:r>
            <a:r>
              <a:rPr kumimoji="0" lang="ko-KR" altLang="en-US" sz="2400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디자인을 홍보하고</a:t>
            </a:r>
            <a:r>
              <a:rPr kumimoji="0" lang="en-US" altLang="ko-KR" sz="2400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0" lang="ko-KR" altLang="en-US" sz="2400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다양한 사람들과 소통하며 아이디어를 교환할 수 있다</a:t>
            </a:r>
            <a:r>
              <a:rPr kumimoji="0" lang="en-US" altLang="ko-KR" sz="2400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527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4" grpId="0"/>
      <p:bldP spid="24" grpId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모서리가 둥근 직사각형 28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32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텍스트 개체 틀 7"/>
          <p:cNvSpPr txBox="1">
            <a:spLocks/>
          </p:cNvSpPr>
          <p:nvPr/>
        </p:nvSpPr>
        <p:spPr>
          <a:xfrm>
            <a:off x="873513" y="1191353"/>
            <a:ext cx="8100000" cy="830997"/>
          </a:xfrm>
          <a:prstGeom prst="rect">
            <a:avLst/>
          </a:prstGeom>
        </p:spPr>
        <p:txBody>
          <a:bodyPr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just">
              <a:spcBef>
                <a:spcPts val="0"/>
              </a:spcBef>
              <a:buClr>
                <a:schemeClr val="accent1"/>
              </a:buClr>
              <a:buNone/>
            </a:pPr>
            <a:r>
              <a:rPr kumimoji="0" lang="ko-KR" altLang="en-US" sz="2400" b="1" spc="-140">
                <a:effectLst/>
                <a:latin typeface="맑은 고딕" pitchFamily="50" charset="-127"/>
                <a:ea typeface="맑은 고딕" pitchFamily="50" charset="-127"/>
              </a:rPr>
              <a:t>디지털 역량 진단 결과를 통해 자신의 전공 및 직업 분야에 필요한 디지털 역량에 대해 탐구해 보고</a:t>
            </a:r>
            <a:r>
              <a:rPr kumimoji="0" lang="en-US" altLang="ko-KR" sz="2400" b="1" spc="-140">
                <a:effectLst/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400" b="1" spc="-140" smtClean="0">
                <a:effectLst/>
                <a:latin typeface="맑은 고딕" pitchFamily="50" charset="-127"/>
                <a:ea typeface="맑은 고딕" pitchFamily="50" charset="-127"/>
              </a:rPr>
              <a:t>아래 </a:t>
            </a:r>
            <a:r>
              <a:rPr kumimoji="0" lang="ko-KR" altLang="en-US" sz="2400" b="1" spc="-140">
                <a:effectLst/>
                <a:latin typeface="맑은 고딕" pitchFamily="50" charset="-127"/>
                <a:ea typeface="맑은 고딕" pitchFamily="50" charset="-127"/>
              </a:rPr>
              <a:t>활동을 해 보자</a:t>
            </a:r>
            <a:r>
              <a:rPr kumimoji="0" lang="en-US" altLang="ko-KR" sz="2400" b="1" spc="-140">
                <a:effectLst/>
                <a:latin typeface="맑은 고딕" pitchFamily="50" charset="-127"/>
                <a:ea typeface="맑은 고딕" pitchFamily="50" charset="-127"/>
              </a:rPr>
              <a:t>.</a:t>
            </a:r>
          </a:p>
        </p:txBody>
      </p:sp>
      <p:sp>
        <p:nvSpPr>
          <p:cNvPr id="13" name="텍스트 개체 틀 7"/>
          <p:cNvSpPr txBox="1">
            <a:spLocks/>
          </p:cNvSpPr>
          <p:nvPr/>
        </p:nvSpPr>
        <p:spPr>
          <a:xfrm>
            <a:off x="1979712" y="231418"/>
            <a:ext cx="5473778" cy="555345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000"/>
              </a:lnSpc>
              <a:spcBef>
                <a:spcPts val="0"/>
              </a:spcBef>
              <a:buClr>
                <a:schemeClr val="accent1"/>
              </a:buClr>
              <a:buNone/>
            </a:pPr>
            <a:r>
              <a:rPr kumimoji="0" lang="ko-KR" altLang="en-US" sz="2800" b="1" spc="-140" smtClean="0">
                <a:effectLst/>
                <a:latin typeface="맑은 고딕" pitchFamily="50" charset="-127"/>
                <a:ea typeface="맑은 고딕" pitchFamily="50" charset="-127"/>
              </a:rPr>
              <a:t>나의 디지털 역량 진단하기</a:t>
            </a:r>
            <a:endParaRPr kumimoji="0" lang="en-US" altLang="ko-KR" sz="2800" b="1" spc="-10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5"/>
            <a:ext cx="1907704" cy="84586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259607"/>
            <a:ext cx="438150" cy="657225"/>
          </a:xfrm>
          <a:prstGeom prst="rect">
            <a:avLst/>
          </a:prstGeom>
        </p:spPr>
      </p:pic>
      <p:sp>
        <p:nvSpPr>
          <p:cNvPr id="15" name="텍스트 개체 틀 7"/>
          <p:cNvSpPr txBox="1">
            <a:spLocks/>
          </p:cNvSpPr>
          <p:nvPr/>
        </p:nvSpPr>
        <p:spPr>
          <a:xfrm>
            <a:off x="873513" y="2285945"/>
            <a:ext cx="8100000" cy="1118255"/>
          </a:xfrm>
          <a:prstGeom prst="rect">
            <a:avLst/>
          </a:prstGeom>
        </p:spPr>
        <p:txBody>
          <a:bodyPr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000"/>
              </a:lnSpc>
              <a:spcBef>
                <a:spcPts val="0"/>
              </a:spcBef>
              <a:buClr>
                <a:schemeClr val="accent1"/>
              </a:buClr>
              <a:buNone/>
            </a:pPr>
            <a:r>
              <a:rPr kumimoji="0" lang="ko-KR" altLang="en-US" sz="2500" spc="-140">
                <a:effectLst/>
                <a:latin typeface="맑은 고딕" pitchFamily="50" charset="-127"/>
                <a:ea typeface="맑은 고딕" pitchFamily="50" charset="-127"/>
              </a:rPr>
              <a:t>나의 전공 및 직업 분야에 </a:t>
            </a:r>
            <a:r>
              <a:rPr kumimoji="0" lang="ko-KR" altLang="en-US" sz="2500" b="1" spc="-140" smtClean="0">
                <a:solidFill>
                  <a:srgbClr val="0070C0"/>
                </a:solidFill>
                <a:effectLst/>
                <a:latin typeface="맑은 고딕" pitchFamily="50" charset="-127"/>
                <a:ea typeface="맑은 고딕" pitchFamily="50" charset="-127"/>
              </a:rPr>
              <a:t>미흡한 나의 </a:t>
            </a:r>
            <a:r>
              <a:rPr kumimoji="0" lang="ko-KR" altLang="en-US" sz="2500" b="1" spc="-140">
                <a:solidFill>
                  <a:srgbClr val="0070C0"/>
                </a:solidFill>
                <a:effectLst/>
                <a:latin typeface="맑은 고딕" pitchFamily="50" charset="-127"/>
                <a:ea typeface="맑은 고딕" pitchFamily="50" charset="-127"/>
              </a:rPr>
              <a:t>디지털 역량</a:t>
            </a:r>
            <a:r>
              <a:rPr kumimoji="0" lang="ko-KR" altLang="en-US" sz="2500" spc="-140">
                <a:effectLst/>
                <a:latin typeface="맑은 고딕" pitchFamily="50" charset="-127"/>
                <a:ea typeface="맑은 고딕" pitchFamily="50" charset="-127"/>
              </a:rPr>
              <a:t>에 대한 사례를 작성해 보자</a:t>
            </a:r>
            <a:r>
              <a:rPr kumimoji="0" lang="en-US" altLang="ko-KR" sz="2500" spc="-140">
                <a:effectLst/>
                <a:latin typeface="맑은 고딕" pitchFamily="50" charset="-127"/>
                <a:ea typeface="맑은 고딕" pitchFamily="50" charset="-127"/>
              </a:rPr>
              <a:t>.</a:t>
            </a:r>
            <a:endParaRPr kumimoji="0" lang="en-US" altLang="ko-KR" sz="2500" spc="-10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7812360" y="6309320"/>
            <a:ext cx="1191298" cy="395984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예시답</a:t>
            </a:r>
            <a:r>
              <a:rPr kumimoji="0" lang="en-US" altLang="ko-KR" sz="20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endParaRPr kumimoji="0" lang="ko-KR" altLang="en-US" sz="20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5678" y="3531291"/>
            <a:ext cx="8448278" cy="24006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0" lang="ko-KR" altLang="en-US" sz="2000" spc="-14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    나의 디지털 보안 능력이 부족하기 때문에 내가 개발한 프로그램이 해커의 악의적인 공격을 받거나 취약점에 노출될 수 있다</a:t>
            </a:r>
            <a:r>
              <a:rPr kumimoji="0" lang="en-US" altLang="ko-KR" sz="2000" spc="-14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. </a:t>
            </a:r>
            <a:r>
              <a:rPr kumimoji="0" lang="ko-KR" altLang="en-US" sz="2000" spc="-14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내가 개발한 프로그램의 중요한 데이터 를 보호하지 못한다면 데이터 누출이 발생될 위험이 있다</a:t>
            </a:r>
            <a:r>
              <a:rPr kumimoji="0" lang="en-US" altLang="ko-KR" sz="2000" spc="-14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algn="just"/>
            <a:endParaRPr kumimoji="0" lang="en-US" altLang="ko-KR" sz="2000" spc="-140" smtClean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  <a:p>
            <a:pPr algn="just"/>
            <a:endParaRPr kumimoji="0" lang="en-US" altLang="ko-KR" sz="2000" spc="-140">
              <a:solidFill>
                <a:schemeClr val="tx1">
                  <a:lumMod val="65000"/>
                  <a:lumOff val="3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  <a:p>
            <a:pPr algn="just"/>
            <a:endParaRPr kumimoji="0" lang="en-US" altLang="ko-KR" sz="2000" spc="-140" smtClean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32" y="3639842"/>
            <a:ext cx="216000" cy="22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직사각형 23"/>
          <p:cNvSpPr/>
          <p:nvPr/>
        </p:nvSpPr>
        <p:spPr>
          <a:xfrm>
            <a:off x="498132" y="4715799"/>
            <a:ext cx="8250332" cy="830997"/>
          </a:xfrm>
          <a:prstGeom prst="rect">
            <a:avLst/>
          </a:prstGeom>
        </p:spPr>
        <p:txBody>
          <a:bodyPr wrap="square" lIns="36000" rIns="36000" anchor="t">
            <a:spAutoFit/>
          </a:bodyPr>
          <a:lstStyle/>
          <a:p>
            <a:pPr algn="just">
              <a:spcBef>
                <a:spcPts val="0"/>
              </a:spcBef>
            </a:pPr>
            <a:r>
              <a:rPr kumimoji="0" lang="ko-KR" altLang="en-US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보안 </a:t>
            </a:r>
            <a:r>
              <a:rPr kumimoji="0" lang="ko-KR" altLang="en-US" sz="2400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능력 </a:t>
            </a:r>
            <a:r>
              <a:rPr kumimoji="0" lang="en-US" altLang="ko-KR" sz="2400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kumimoji="0" lang="ko-KR" altLang="en-US" sz="2400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디자인 파일을 저장하거나 공유할 때 안전하게 보호하는 방법을 잘 몰라 디자인 도용 위험이 있을 수 있다</a:t>
            </a:r>
            <a:r>
              <a:rPr kumimoji="0" lang="en-US" altLang="ko-KR" sz="2400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2420888"/>
            <a:ext cx="482724" cy="48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48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4" grpId="0"/>
      <p:bldP spid="24" grpId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모서리가 둥근 직사각형 28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32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텍스트 개체 틀 7"/>
          <p:cNvSpPr txBox="1">
            <a:spLocks/>
          </p:cNvSpPr>
          <p:nvPr/>
        </p:nvSpPr>
        <p:spPr>
          <a:xfrm>
            <a:off x="873513" y="1191353"/>
            <a:ext cx="8100000" cy="830997"/>
          </a:xfrm>
          <a:prstGeom prst="rect">
            <a:avLst/>
          </a:prstGeom>
        </p:spPr>
        <p:txBody>
          <a:bodyPr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just">
              <a:spcBef>
                <a:spcPts val="0"/>
              </a:spcBef>
              <a:buClr>
                <a:schemeClr val="accent1"/>
              </a:buClr>
              <a:buNone/>
            </a:pPr>
            <a:r>
              <a:rPr kumimoji="0" lang="ko-KR" altLang="en-US" sz="2400" b="1" spc="-140">
                <a:effectLst/>
                <a:latin typeface="맑은 고딕" pitchFamily="50" charset="-127"/>
                <a:ea typeface="맑은 고딕" pitchFamily="50" charset="-127"/>
              </a:rPr>
              <a:t>디지털 역량 진단 결과를 통해 자신의 전공 및 직업 분야에 필요한 디지털 역량에 대해 탐구해 보고</a:t>
            </a:r>
            <a:r>
              <a:rPr kumimoji="0" lang="en-US" altLang="ko-KR" sz="2400" b="1" spc="-140">
                <a:effectLst/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400" b="1" spc="-140" smtClean="0">
                <a:effectLst/>
                <a:latin typeface="맑은 고딕" pitchFamily="50" charset="-127"/>
                <a:ea typeface="맑은 고딕" pitchFamily="50" charset="-127"/>
              </a:rPr>
              <a:t>아래 </a:t>
            </a:r>
            <a:r>
              <a:rPr kumimoji="0" lang="ko-KR" altLang="en-US" sz="2400" b="1" spc="-140">
                <a:effectLst/>
                <a:latin typeface="맑은 고딕" pitchFamily="50" charset="-127"/>
                <a:ea typeface="맑은 고딕" pitchFamily="50" charset="-127"/>
              </a:rPr>
              <a:t>활동을 해 보자</a:t>
            </a:r>
            <a:r>
              <a:rPr kumimoji="0" lang="en-US" altLang="ko-KR" sz="2400" b="1" spc="-140">
                <a:effectLst/>
                <a:latin typeface="맑은 고딕" pitchFamily="50" charset="-127"/>
                <a:ea typeface="맑은 고딕" pitchFamily="50" charset="-127"/>
              </a:rPr>
              <a:t>.</a:t>
            </a:r>
          </a:p>
        </p:txBody>
      </p:sp>
      <p:sp>
        <p:nvSpPr>
          <p:cNvPr id="13" name="텍스트 개체 틀 7"/>
          <p:cNvSpPr txBox="1">
            <a:spLocks/>
          </p:cNvSpPr>
          <p:nvPr/>
        </p:nvSpPr>
        <p:spPr>
          <a:xfrm>
            <a:off x="1979712" y="231418"/>
            <a:ext cx="5473778" cy="555345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000"/>
              </a:lnSpc>
              <a:spcBef>
                <a:spcPts val="0"/>
              </a:spcBef>
              <a:buClr>
                <a:schemeClr val="accent1"/>
              </a:buClr>
              <a:buNone/>
            </a:pPr>
            <a:r>
              <a:rPr kumimoji="0" lang="ko-KR" altLang="en-US" sz="2800" b="1" spc="-140" smtClean="0">
                <a:effectLst/>
                <a:latin typeface="맑은 고딕" pitchFamily="50" charset="-127"/>
                <a:ea typeface="맑은 고딕" pitchFamily="50" charset="-127"/>
              </a:rPr>
              <a:t>나의 디지털 역량 진단하기</a:t>
            </a:r>
            <a:endParaRPr kumimoji="0" lang="en-US" altLang="ko-KR" sz="2800" b="1" spc="-10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5"/>
            <a:ext cx="1907704" cy="84586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259607"/>
            <a:ext cx="438150" cy="657225"/>
          </a:xfrm>
          <a:prstGeom prst="rect">
            <a:avLst/>
          </a:prstGeom>
        </p:spPr>
      </p:pic>
      <p:sp>
        <p:nvSpPr>
          <p:cNvPr id="15" name="텍스트 개체 틀 7"/>
          <p:cNvSpPr txBox="1">
            <a:spLocks/>
          </p:cNvSpPr>
          <p:nvPr/>
        </p:nvSpPr>
        <p:spPr>
          <a:xfrm>
            <a:off x="873513" y="2367322"/>
            <a:ext cx="8100000" cy="605294"/>
          </a:xfrm>
          <a:prstGeom prst="rect">
            <a:avLst/>
          </a:prstGeom>
        </p:spPr>
        <p:txBody>
          <a:bodyPr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000"/>
              </a:lnSpc>
              <a:spcBef>
                <a:spcPts val="0"/>
              </a:spcBef>
              <a:buClr>
                <a:schemeClr val="accent1"/>
              </a:buClr>
              <a:buNone/>
            </a:pPr>
            <a:r>
              <a:rPr kumimoji="0" lang="ko-KR" altLang="en-US" sz="2500" spc="-140">
                <a:effectLst/>
                <a:latin typeface="맑은 고딕" pitchFamily="50" charset="-127"/>
                <a:ea typeface="맑은 고딕" pitchFamily="50" charset="-127"/>
              </a:rPr>
              <a:t>부족한 나의 디지털 역량을 </a:t>
            </a:r>
            <a:r>
              <a:rPr kumimoji="0" lang="ko-KR" altLang="en-US" sz="2500" b="1" spc="-140" smtClean="0">
                <a:solidFill>
                  <a:srgbClr val="0070C0"/>
                </a:solidFill>
                <a:effectLst/>
                <a:latin typeface="맑은 고딕" pitchFamily="50" charset="-127"/>
                <a:ea typeface="맑은 고딕" pitchFamily="50" charset="-127"/>
              </a:rPr>
              <a:t>보완하기 위한 계획</a:t>
            </a:r>
            <a:r>
              <a:rPr kumimoji="0" lang="ko-KR" altLang="en-US" sz="2500" spc="-140" smtClean="0">
                <a:effectLst/>
                <a:latin typeface="맑은 고딕" pitchFamily="50" charset="-127"/>
                <a:ea typeface="맑은 고딕" pitchFamily="50" charset="-127"/>
              </a:rPr>
              <a:t>을 세워 보자</a:t>
            </a:r>
            <a:r>
              <a:rPr kumimoji="0" lang="en-US" altLang="ko-KR" sz="2500" spc="-140" smtClean="0">
                <a:effectLst/>
                <a:latin typeface="맑은 고딕" pitchFamily="50" charset="-127"/>
                <a:ea typeface="맑은 고딕" pitchFamily="50" charset="-127"/>
              </a:rPr>
              <a:t>.</a:t>
            </a:r>
            <a:endParaRPr kumimoji="0" lang="en-US" altLang="ko-KR" sz="2500" spc="-10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7812360" y="6309320"/>
            <a:ext cx="1191298" cy="395984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예시답</a:t>
            </a:r>
            <a:r>
              <a:rPr kumimoji="0" lang="en-US" altLang="ko-KR" sz="20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endParaRPr kumimoji="0" lang="ko-KR" altLang="en-US" sz="20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8861" y="3112285"/>
            <a:ext cx="8448278" cy="22467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endParaRPr kumimoji="0" lang="en-US" altLang="ko-KR" sz="2000" spc="-140" smtClean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  <a:p>
            <a:pPr algn="just"/>
            <a:endParaRPr kumimoji="0" lang="en-US" altLang="ko-KR" sz="2000" spc="-140">
              <a:solidFill>
                <a:schemeClr val="tx1">
                  <a:lumMod val="65000"/>
                  <a:lumOff val="3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  <a:p>
            <a:pPr algn="just"/>
            <a:endParaRPr kumimoji="0" lang="en-US" altLang="ko-KR" sz="2000" spc="-140" smtClean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  <a:p>
            <a:pPr algn="just"/>
            <a:endParaRPr kumimoji="0" lang="en-US" altLang="ko-KR" sz="2000" spc="-140">
              <a:solidFill>
                <a:schemeClr val="tx1">
                  <a:lumMod val="65000"/>
                  <a:lumOff val="3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  <a:p>
            <a:pPr algn="just"/>
            <a:endParaRPr kumimoji="0" lang="en-US" altLang="ko-KR" sz="2000" spc="-140" smtClean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686751" y="3360331"/>
            <a:ext cx="7848872" cy="1938992"/>
          </a:xfrm>
          <a:prstGeom prst="rect">
            <a:avLst/>
          </a:prstGeom>
        </p:spPr>
        <p:txBody>
          <a:bodyPr wrap="square" lIns="36000" rIns="36000" anchor="t">
            <a:spAutoFit/>
          </a:bodyPr>
          <a:lstStyle/>
          <a:p>
            <a:pPr algn="just">
              <a:spcBef>
                <a:spcPts val="0"/>
              </a:spcBef>
            </a:pPr>
            <a:r>
              <a:rPr kumimoji="0" lang="ko-KR" altLang="en-US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보안 능력을 향상시키기 위해 디자인 파일 보호 및 지적 재산권에 관한 지식을 습득하고</a:t>
            </a:r>
            <a:r>
              <a:rPr kumimoji="0" lang="en-US" altLang="ko-KR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0" lang="ko-KR" altLang="en-US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보안 프로그램을 활용하여 디자인을 안전하게 관리하는 방법을 익힐 것입니다</a:t>
            </a:r>
            <a:r>
              <a:rPr kumimoji="0" lang="en-US" altLang="ko-KR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kumimoji="0" lang="ko-KR" altLang="en-US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이를 통해 디자인 자산의 안전성을 높이고</a:t>
            </a:r>
            <a:r>
              <a:rPr kumimoji="0" lang="en-US" altLang="ko-KR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0" lang="ko-KR" altLang="en-US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지적 재산권을 효과적으로 보호할 수 있는 능력을 강화할 계획입니다</a:t>
            </a:r>
            <a:r>
              <a:rPr kumimoji="0" lang="en-US" altLang="ko-KR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kumimoji="0" lang="en-US" altLang="ko-KR" sz="2400" spc="-260">
              <a:solidFill>
                <a:srgbClr val="C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2406679"/>
            <a:ext cx="487487" cy="48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15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4" grpId="0"/>
      <p:bldP spid="24" grpId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0" y="0"/>
            <a:ext cx="3286116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텍스트 개체 틀 7"/>
          <p:cNvSpPr txBox="1">
            <a:spLocks/>
          </p:cNvSpPr>
          <p:nvPr/>
        </p:nvSpPr>
        <p:spPr>
          <a:xfrm>
            <a:off x="4143372" y="1357298"/>
            <a:ext cx="1357322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414338" marR="0" lvl="0" indent="-414338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4000" b="0" i="0" u="none" strike="noStrike" kern="1200" cap="none" spc="-15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n-cs"/>
              </a:rPr>
              <a:t>1-1</a:t>
            </a:r>
          </a:p>
        </p:txBody>
      </p:sp>
      <p:sp>
        <p:nvSpPr>
          <p:cNvPr id="9" name="텍스트 개체 틀 7"/>
          <p:cNvSpPr txBox="1">
            <a:spLocks/>
          </p:cNvSpPr>
          <p:nvPr/>
        </p:nvSpPr>
        <p:spPr>
          <a:xfrm>
            <a:off x="611560" y="3429000"/>
            <a:ext cx="3312368" cy="1800200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just">
              <a:buClr>
                <a:schemeClr val="accent1"/>
              </a:buClr>
              <a:buNone/>
            </a:pPr>
            <a:endParaRPr kumimoji="0" lang="en-US" altLang="ko-KR" sz="2400" spc="-70">
              <a:solidFill>
                <a:schemeClr val="tx1">
                  <a:lumMod val="75000"/>
                  <a:lumOff val="2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78671" y="849467"/>
            <a:ext cx="5328592" cy="28623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7200" b="1" smtClean="0">
                <a:solidFill>
                  <a:srgbClr val="00B05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단원이 </a:t>
            </a:r>
            <a:endParaRPr lang="en-US" altLang="ko-KR" sz="7200" b="1" smtClean="0">
              <a:solidFill>
                <a:srgbClr val="00B05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7200" b="1" smtClean="0">
                <a:solidFill>
                  <a:srgbClr val="00B05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끝났습니다</a:t>
            </a:r>
            <a:r>
              <a:rPr lang="en-US" altLang="ko-KR" sz="7200" b="1" smtClean="0">
                <a:solidFill>
                  <a:srgbClr val="00B05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7200" b="1">
              <a:solidFill>
                <a:srgbClr val="00B05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60" y="2489768"/>
            <a:ext cx="3286116" cy="2739432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229200"/>
            <a:ext cx="1445257" cy="139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그림 9">
            <a:extLst>
              <a:ext uri="{FF2B5EF4-FFF2-40B4-BE49-F238E27FC236}">
                <a16:creationId xmlns="" xmlns:a16="http://schemas.microsoft.com/office/drawing/2014/main" id="{445673C7-8CD9-CD28-3875-F072BC824B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87" y="6152835"/>
            <a:ext cx="1736541" cy="190370"/>
          </a:xfrm>
          <a:prstGeom prst="rect">
            <a:avLst/>
          </a:prstGeom>
        </p:spPr>
      </p:pic>
      <p:sp>
        <p:nvSpPr>
          <p:cNvPr id="11" name="텍스트 개체 틀 11"/>
          <p:cNvSpPr txBox="1">
            <a:spLocks/>
          </p:cNvSpPr>
          <p:nvPr/>
        </p:nvSpPr>
        <p:spPr bwMode="gray">
          <a:xfrm>
            <a:off x="405796" y="997458"/>
            <a:ext cx="5760640" cy="792000"/>
          </a:xfrm>
          <a:prstGeom prst="rect">
            <a:avLst/>
          </a:prstGeom>
        </p:spPr>
        <p:txBody>
          <a:bodyPr vert="horz" wrap="none" lIns="36000" tIns="45720" rIns="36000" bIns="45720" rtlCol="0" anchor="ctr">
            <a:noAutofit/>
          </a:bodyPr>
          <a:lstStyle>
            <a:defPPr>
              <a:defRPr lang="ko-KR"/>
            </a:defPPr>
            <a:lvl1pPr marL="0" algn="ct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indent="-358775" algn="l" latinLnBrk="0"/>
            <a:r>
              <a:rPr lang="en-US" altLang="ko-KR" sz="8000" b="1" smtClean="0">
                <a:solidFill>
                  <a:schemeClr val="bg1"/>
                </a:solidFill>
              </a:rPr>
              <a:t>Ⅰ</a:t>
            </a:r>
            <a:r>
              <a:rPr lang="en-US" altLang="ko-KR" sz="6000" b="1" smtClean="0">
                <a:solidFill>
                  <a:schemeClr val="bg1"/>
                </a:solidFill>
              </a:rPr>
              <a:t>-2.</a:t>
            </a:r>
            <a:endParaRPr lang="ko-KR" altLang="en-US" sz="60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21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2463967" y="2009801"/>
            <a:ext cx="4214810" cy="147732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kumimoji="0" lang="ko-KR" altLang="en-US" sz="4500" b="1" smtClean="0">
                <a:solidFill>
                  <a:schemeClr val="bg1"/>
                </a:solidFill>
                <a:effectLst/>
                <a:latin typeface="+mj-ea"/>
                <a:ea typeface="+mj-ea"/>
              </a:rPr>
              <a:t>디지털 전환과</a:t>
            </a:r>
            <a:endParaRPr kumimoji="0" lang="en-US" altLang="ko-KR" sz="4500" b="1" smtClean="0">
              <a:solidFill>
                <a:schemeClr val="bg1"/>
              </a:solidFill>
              <a:effectLst/>
              <a:latin typeface="+mj-ea"/>
              <a:ea typeface="+mj-ea"/>
            </a:endParaRPr>
          </a:p>
          <a:p>
            <a:pPr algn="ctr">
              <a:spcBef>
                <a:spcPts val="0"/>
              </a:spcBef>
              <a:defRPr/>
            </a:pPr>
            <a:r>
              <a:rPr kumimoji="0" lang="ko-KR" altLang="en-US" sz="4500" b="1" smtClean="0">
                <a:solidFill>
                  <a:schemeClr val="bg1"/>
                </a:solidFill>
                <a:effectLst/>
                <a:latin typeface="+mj-ea"/>
                <a:ea typeface="+mj-ea"/>
              </a:rPr>
              <a:t>직업 생활</a:t>
            </a:r>
            <a:endParaRPr kumimoji="0" lang="en-US" altLang="ko-KR" sz="4500" b="1" smtClean="0">
              <a:solidFill>
                <a:schemeClr val="bg1"/>
              </a:solidFill>
              <a:effectLst/>
              <a:latin typeface="+mj-ea"/>
              <a:ea typeface="+mj-ea"/>
            </a:endParaRPr>
          </a:p>
        </p:txBody>
      </p:sp>
      <p:sp>
        <p:nvSpPr>
          <p:cNvPr id="18" name="모서리가 둥근 직사각형 17"/>
          <p:cNvSpPr/>
          <p:nvPr/>
        </p:nvSpPr>
        <p:spPr bwMode="auto">
          <a:xfrm>
            <a:off x="4121372" y="764704"/>
            <a:ext cx="900000" cy="90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6000" b="1" spc="-100" smtClean="0">
                <a:solidFill>
                  <a:schemeClr val="tx1"/>
                </a:solidFill>
                <a:effectLst/>
                <a:latin typeface="+mj-ea"/>
                <a:ea typeface="+mj-ea"/>
              </a:rPr>
              <a:t>Ⅰ</a:t>
            </a:r>
            <a:endParaRPr kumimoji="0" lang="ko-KR" altLang="en-US" sz="6000" b="1" spc="-100">
              <a:solidFill>
                <a:schemeClr val="tx1"/>
              </a:solidFill>
              <a:effectLst/>
              <a:latin typeface="+mj-ea"/>
              <a:ea typeface="+mj-e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7655" y="4735741"/>
            <a:ext cx="7310014" cy="1554272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ko-KR" sz="3000" b="1" smtClean="0">
                <a:effectLst/>
                <a:latin typeface="+mn-ea"/>
                <a:ea typeface="+mn-ea"/>
              </a:rPr>
              <a:t>01. </a:t>
            </a:r>
            <a:r>
              <a:rPr lang="ko-KR" altLang="en-US" sz="3000" b="1">
                <a:effectLst/>
                <a:latin typeface="+mn-ea"/>
                <a:ea typeface="+mn-ea"/>
              </a:rPr>
              <a:t>디지털 전환에 따른 직업 세계의 변화</a:t>
            </a:r>
            <a:endParaRPr lang="en-US" altLang="ko-KR" sz="3000" b="1" smtClean="0">
              <a:effectLst/>
              <a:latin typeface="+mn-ea"/>
              <a:ea typeface="+mn-ea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altLang="ko-KR" sz="3000" b="1" smtClean="0">
                <a:effectLst/>
                <a:latin typeface="+mn-ea"/>
                <a:ea typeface="+mn-ea"/>
              </a:rPr>
              <a:t>02. </a:t>
            </a:r>
            <a:r>
              <a:rPr lang="ko-KR" altLang="en-US" sz="3000" b="1">
                <a:effectLst/>
                <a:latin typeface="+mn-ea"/>
                <a:ea typeface="+mn-ea"/>
              </a:rPr>
              <a:t>디지털 직업 환경과 진로 능력 개발</a:t>
            </a:r>
            <a:endParaRPr lang="en-US" altLang="ko-KR" sz="3000" b="1" smtClean="0">
              <a:effectLst/>
              <a:latin typeface="+mn-ea"/>
              <a:ea typeface="+mn-ea"/>
            </a:endParaRPr>
          </a:p>
        </p:txBody>
      </p:sp>
      <p:sp>
        <p:nvSpPr>
          <p:cNvPr id="9" name="제목 9"/>
          <p:cNvSpPr txBox="1">
            <a:spLocks/>
          </p:cNvSpPr>
          <p:nvPr/>
        </p:nvSpPr>
        <p:spPr>
          <a:xfrm>
            <a:off x="346430" y="3933056"/>
            <a:ext cx="847404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36000" tIns="45720" rIns="36000" bIns="45720" rtlCol="0" anchor="ctr">
            <a:spAutoFit/>
          </a:bodyPr>
          <a:lstStyle>
            <a:lvl1pPr marL="0" indent="0" algn="just" defTabSz="914400" rtl="0" eaLnBrk="0" fontAlgn="base" latinLnBrk="1" hangingPunct="0">
              <a:spcBef>
                <a:spcPct val="0"/>
              </a:spcBef>
              <a:spcAft>
                <a:spcPts val="600"/>
              </a:spcAft>
              <a:buFont typeface="+mj-lt"/>
              <a:buNone/>
              <a:defRPr lang="ko-KR" altLang="en-US" sz="2800" b="1" kern="1200" dirty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484188" indent="-484188" algn="l"/>
            <a:r>
              <a:rPr lang="en-US" altLang="ko-KR" sz="420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3. </a:t>
            </a:r>
            <a:r>
              <a:rPr lang="ko-KR" altLang="en-US" sz="4200">
                <a:solidFill>
                  <a:srgbClr val="C00000"/>
                </a:solidFill>
                <a:latin typeface="맑은 고딕" panose="020B0503020000020004" pitchFamily="50" charset="-127"/>
              </a:rPr>
              <a:t>디지털 전환과 </a:t>
            </a:r>
            <a:r>
              <a:rPr lang="ko-KR" altLang="en-US" sz="4200" smtClean="0">
                <a:solidFill>
                  <a:srgbClr val="C00000"/>
                </a:solidFill>
                <a:latin typeface="맑은 고딕" panose="020B0503020000020004" pitchFamily="50" charset="-127"/>
              </a:rPr>
              <a:t>직업 세계의 변화</a:t>
            </a:r>
            <a:endParaRPr lang="ko-KR" altLang="en-US" sz="4200" dirty="0">
              <a:solidFill>
                <a:srgbClr val="C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2699792" y="116632"/>
            <a:ext cx="3744416" cy="3598078"/>
          </a:xfrm>
          <a:prstGeom prst="ellipse">
            <a:avLst/>
          </a:prstGeom>
          <a:solidFill>
            <a:srgbClr val="00B050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2463967" y="1942729"/>
            <a:ext cx="4214810" cy="132343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kumimoji="0" lang="ko-KR" altLang="en-US" sz="4000" b="1" smtClean="0">
                <a:solidFill>
                  <a:schemeClr val="bg1"/>
                </a:solidFill>
                <a:effectLst/>
                <a:latin typeface="+mj-ea"/>
                <a:ea typeface="+mj-ea"/>
              </a:rPr>
              <a:t>디지털 전환과</a:t>
            </a:r>
            <a:endParaRPr kumimoji="0" lang="en-US" altLang="ko-KR" sz="4000" b="1" smtClean="0">
              <a:solidFill>
                <a:schemeClr val="bg1"/>
              </a:solidFill>
              <a:effectLst/>
              <a:latin typeface="+mj-ea"/>
              <a:ea typeface="+mj-ea"/>
            </a:endParaRPr>
          </a:p>
          <a:p>
            <a:pPr algn="ctr">
              <a:spcBef>
                <a:spcPts val="0"/>
              </a:spcBef>
              <a:defRPr/>
            </a:pPr>
            <a:r>
              <a:rPr kumimoji="0" lang="ko-KR" altLang="en-US" sz="4000" b="1" smtClean="0">
                <a:solidFill>
                  <a:schemeClr val="bg1"/>
                </a:solidFill>
                <a:effectLst/>
                <a:latin typeface="+mj-ea"/>
                <a:ea typeface="+mj-ea"/>
              </a:rPr>
              <a:t>직업 생활</a:t>
            </a:r>
            <a:endParaRPr kumimoji="0" lang="en-US" altLang="ko-KR" sz="4000" b="1" smtClean="0">
              <a:solidFill>
                <a:schemeClr val="bg1"/>
              </a:solidFill>
              <a:effectLst/>
              <a:latin typeface="+mj-ea"/>
              <a:ea typeface="+mj-ea"/>
            </a:endParaRPr>
          </a:p>
        </p:txBody>
      </p:sp>
      <p:sp>
        <p:nvSpPr>
          <p:cNvPr id="13" name="모서리가 둥근 직사각형 12"/>
          <p:cNvSpPr/>
          <p:nvPr/>
        </p:nvSpPr>
        <p:spPr bwMode="auto">
          <a:xfrm>
            <a:off x="4121372" y="620688"/>
            <a:ext cx="900000" cy="90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6000" b="1" spc="-100" smtClean="0">
                <a:solidFill>
                  <a:schemeClr val="tx1"/>
                </a:solidFill>
                <a:effectLst/>
                <a:latin typeface="+mj-ea"/>
                <a:ea typeface="+mj-ea"/>
              </a:rPr>
              <a:t>Ⅰ</a:t>
            </a:r>
            <a:endParaRPr kumimoji="0" lang="ko-KR" altLang="en-US" sz="6000" b="1" spc="-100">
              <a:solidFill>
                <a:schemeClr val="tx1"/>
              </a:solidFill>
              <a:effectLst/>
              <a:latin typeface="+mj-ea"/>
              <a:ea typeface="+mj-ea"/>
            </a:endParaRPr>
          </a:p>
        </p:txBody>
      </p:sp>
      <p:sp>
        <p:nvSpPr>
          <p:cNvPr id="16" name="텍스트 개체 틀 10"/>
          <p:cNvSpPr txBox="1">
            <a:spLocks/>
          </p:cNvSpPr>
          <p:nvPr/>
        </p:nvSpPr>
        <p:spPr>
          <a:xfrm>
            <a:off x="7991872" y="6237312"/>
            <a:ext cx="1152128" cy="439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342900" indent="-342900" algn="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smtClean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</a:t>
            </a:r>
            <a:r>
              <a:rPr lang="ko-KR" altLang="en-US" smtClean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mtClean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34~43</a:t>
            </a:r>
            <a:endParaRPr lang="ko-KR" altLang="en-US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="" xmlns:a16="http://schemas.microsoft.com/office/drawing/2014/main" id="{445673C7-8CD9-CD28-3875-F072BC824B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88640"/>
            <a:ext cx="1736541" cy="19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02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01" y="4774845"/>
            <a:ext cx="1296144" cy="51957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456226"/>
            <a:ext cx="1324019" cy="360040"/>
          </a:xfrm>
          <a:prstGeom prst="rect">
            <a:avLst/>
          </a:prstGeom>
        </p:spPr>
      </p:pic>
      <p:sp>
        <p:nvSpPr>
          <p:cNvPr id="16" name="TextBox 15">
            <a:hlinkClick r:id="rId4" action="ppaction://hlinksldjump"/>
          </p:cNvPr>
          <p:cNvSpPr txBox="1"/>
          <p:nvPr/>
        </p:nvSpPr>
        <p:spPr>
          <a:xfrm>
            <a:off x="2195737" y="1456225"/>
            <a:ext cx="6336703" cy="720000"/>
          </a:xfrm>
          <a:prstGeom prst="roundRect">
            <a:avLst>
              <a:gd name="adj" fmla="val 1311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r>
              <a:rPr lang="ko-KR" altLang="en-US" sz="2500" b="1" smtClean="0">
                <a:latin typeface="+mn-ea"/>
              </a:rPr>
              <a:t>디지털 전환이 가져온 새로운 일자리들</a:t>
            </a:r>
            <a:endParaRPr lang="en-US" altLang="ko-KR" sz="2500" b="1">
              <a:latin typeface="+mn-ea"/>
            </a:endParaRPr>
          </a:p>
        </p:txBody>
      </p:sp>
      <p:sp>
        <p:nvSpPr>
          <p:cNvPr id="17" name="TextBox 16">
            <a:hlinkClick r:id="rId4" action="ppaction://hlinksldjump"/>
          </p:cNvPr>
          <p:cNvSpPr txBox="1"/>
          <p:nvPr/>
        </p:nvSpPr>
        <p:spPr>
          <a:xfrm>
            <a:off x="2267744" y="4869160"/>
            <a:ext cx="6336703" cy="648072"/>
          </a:xfrm>
          <a:prstGeom prst="roundRect">
            <a:avLst>
              <a:gd name="adj" fmla="val 1311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>
              <a:buClr>
                <a:schemeClr val="accent1"/>
              </a:buClr>
            </a:pPr>
            <a:r>
              <a:rPr lang="ko-KR" altLang="en-US" sz="2500" b="1" spc="-100" smtClean="0">
                <a:latin typeface="맑은 고딕" pitchFamily="50" charset="-127"/>
              </a:rPr>
              <a:t>내가 희망하는 직업에 대해 조사하기</a:t>
            </a:r>
            <a:endParaRPr lang="en-US" altLang="ko-KR" sz="2500" b="1" spc="-100" smtClean="0">
              <a:latin typeface="맑은 고딕" pitchFamily="50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9553" y="3575880"/>
            <a:ext cx="2160239" cy="104572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 anchorCtr="0">
            <a:noAutofit/>
          </a:bodyPr>
          <a:lstStyle/>
          <a:p>
            <a:pPr algn="ctr"/>
            <a:r>
              <a:rPr lang="ko-KR" altLang="en-US" sz="3000" b="1">
                <a:solidFill>
                  <a:schemeClr val="accent1">
                    <a:lumMod val="75000"/>
                  </a:schemeClr>
                </a:solidFill>
                <a:effectLst/>
                <a:latin typeface="+mn-ea"/>
              </a:rPr>
              <a:t>소</a:t>
            </a:r>
            <a:r>
              <a:rPr lang="ko-KR" altLang="en-US" sz="3000" b="1" smtClean="0">
                <a:solidFill>
                  <a:schemeClr val="accent1">
                    <a:lumMod val="75000"/>
                  </a:schemeClr>
                </a:solidFill>
                <a:effectLst/>
                <a:latin typeface="+mn-ea"/>
              </a:rPr>
              <a:t>단원 </a:t>
            </a:r>
            <a:r>
              <a:rPr lang="en-US" altLang="ko-KR" sz="3000" b="1" smtClean="0">
                <a:solidFill>
                  <a:schemeClr val="accent1">
                    <a:lumMod val="75000"/>
                  </a:schemeClr>
                </a:solidFill>
                <a:effectLst/>
                <a:latin typeface="+mn-ea"/>
              </a:rPr>
              <a:t>02</a:t>
            </a:r>
            <a:endParaRPr lang="ko-KR" altLang="en-US" sz="3000" b="1">
              <a:solidFill>
                <a:schemeClr val="accent1">
                  <a:lumMod val="75000"/>
                </a:schemeClr>
              </a:solidFill>
              <a:effectLst/>
              <a:latin typeface="+mn-ea"/>
            </a:endParaRPr>
          </a:p>
        </p:txBody>
      </p:sp>
      <p:sp>
        <p:nvSpPr>
          <p:cNvPr id="21" name="TextBox 20">
            <a:hlinkClick r:id="rId4" action="ppaction://hlinksldjump"/>
          </p:cNvPr>
          <p:cNvSpPr txBox="1"/>
          <p:nvPr/>
        </p:nvSpPr>
        <p:spPr>
          <a:xfrm>
            <a:off x="2771800" y="3583020"/>
            <a:ext cx="5760639" cy="1070116"/>
          </a:xfrm>
          <a:prstGeom prst="roundRect">
            <a:avLst>
              <a:gd name="adj" fmla="val 13110"/>
            </a:avLst>
          </a:prstGeom>
          <a:noFill/>
          <a:ln>
            <a:solidFill>
              <a:srgbClr val="0070C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algn="just"/>
            <a:r>
              <a:rPr lang="ko-KR" altLang="en-US" sz="3000" b="1">
                <a:effectLst/>
                <a:latin typeface="+mn-ea"/>
              </a:rPr>
              <a:t>디지털 직업 환경과 진로 능력 개발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9553" y="2380888"/>
            <a:ext cx="2160239" cy="104572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 anchorCtr="0">
            <a:noAutofit/>
          </a:bodyPr>
          <a:lstStyle/>
          <a:p>
            <a:pPr algn="ctr"/>
            <a:r>
              <a:rPr lang="ko-KR" altLang="en-US" sz="3000" b="1">
                <a:solidFill>
                  <a:schemeClr val="accent1">
                    <a:lumMod val="75000"/>
                  </a:schemeClr>
                </a:solidFill>
                <a:effectLst/>
                <a:latin typeface="+mn-ea"/>
              </a:rPr>
              <a:t>소</a:t>
            </a:r>
            <a:r>
              <a:rPr lang="ko-KR" altLang="en-US" sz="3000" b="1" smtClean="0">
                <a:solidFill>
                  <a:schemeClr val="accent1">
                    <a:lumMod val="75000"/>
                  </a:schemeClr>
                </a:solidFill>
                <a:effectLst/>
                <a:latin typeface="+mn-ea"/>
              </a:rPr>
              <a:t>단원 </a:t>
            </a:r>
            <a:r>
              <a:rPr lang="en-US" altLang="ko-KR" sz="3000" b="1" smtClean="0">
                <a:solidFill>
                  <a:schemeClr val="accent1">
                    <a:lumMod val="75000"/>
                  </a:schemeClr>
                </a:solidFill>
                <a:effectLst/>
                <a:latin typeface="+mn-ea"/>
              </a:rPr>
              <a:t>01</a:t>
            </a:r>
            <a:endParaRPr lang="ko-KR" altLang="en-US" sz="3000" b="1">
              <a:solidFill>
                <a:schemeClr val="accent1">
                  <a:lumMod val="75000"/>
                </a:schemeClr>
              </a:solidFill>
              <a:effectLst/>
              <a:latin typeface="+mn-ea"/>
            </a:endParaRPr>
          </a:p>
        </p:txBody>
      </p:sp>
      <p:sp>
        <p:nvSpPr>
          <p:cNvPr id="25" name="TextBox 24">
            <a:hlinkClick r:id="rId4" action="ppaction://hlinksldjump"/>
          </p:cNvPr>
          <p:cNvSpPr txBox="1"/>
          <p:nvPr/>
        </p:nvSpPr>
        <p:spPr>
          <a:xfrm>
            <a:off x="2771800" y="2388028"/>
            <a:ext cx="5760639" cy="1070116"/>
          </a:xfrm>
          <a:prstGeom prst="roundRect">
            <a:avLst>
              <a:gd name="adj" fmla="val 13110"/>
            </a:avLst>
          </a:prstGeom>
          <a:noFill/>
          <a:ln>
            <a:solidFill>
              <a:srgbClr val="0070C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r>
              <a:rPr lang="ko-KR" altLang="en-US" sz="3000" b="1">
                <a:effectLst/>
                <a:latin typeface="+mn-ea"/>
              </a:rPr>
              <a:t>디지털 전환에 따른 직업 세계의 변화</a:t>
            </a:r>
          </a:p>
        </p:txBody>
      </p:sp>
      <p:sp>
        <p:nvSpPr>
          <p:cNvPr id="26" name="TextBox 25">
            <a:hlinkClick r:id="rId5" action="ppaction://hlinksldjump"/>
          </p:cNvPr>
          <p:cNvSpPr txBox="1"/>
          <p:nvPr/>
        </p:nvSpPr>
        <p:spPr>
          <a:xfrm>
            <a:off x="611559" y="5877272"/>
            <a:ext cx="7992888" cy="5760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 anchor="ctr" anchorCtr="0">
            <a:noAutofit/>
          </a:bodyPr>
          <a:lstStyle/>
          <a:p>
            <a:pPr algn="ctr"/>
            <a:r>
              <a:rPr lang="ko-KR" altLang="en-US" sz="3000" b="1" spc="-300" smtClean="0">
                <a:effectLst/>
                <a:latin typeface="+mn-ea"/>
                <a:ea typeface="+mn-ea"/>
              </a:rPr>
              <a:t>대단원 정리 및 평가 문제</a:t>
            </a:r>
            <a:endParaRPr lang="ko-KR" altLang="en-US" sz="3000" b="1" spc="-300">
              <a:effectLst/>
              <a:latin typeface="+mn-ea"/>
              <a:ea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9512" y="188640"/>
            <a:ext cx="374441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800" b="1" smtClean="0">
                <a:solidFill>
                  <a:schemeClr val="bg1"/>
                </a:solidFill>
                <a:effectLst/>
                <a:latin typeface="+mj-ea"/>
                <a:ea typeface="+mj-ea"/>
              </a:rPr>
              <a:t>Ⅰ-3. </a:t>
            </a:r>
            <a:r>
              <a:rPr lang="ko-KR" altLang="en-US" sz="3800" b="1">
                <a:solidFill>
                  <a:schemeClr val="bg1"/>
                </a:solidFill>
                <a:effectLst/>
                <a:latin typeface="+mj-ea"/>
                <a:ea typeface="+mj-ea"/>
              </a:rPr>
              <a:t>목차 </a:t>
            </a:r>
            <a:endParaRPr lang="en-US" altLang="ko-KR" sz="3800" b="1">
              <a:solidFill>
                <a:schemeClr val="bg1"/>
              </a:solidFill>
              <a:effectLst/>
              <a:latin typeface="+mj-ea"/>
              <a:ea typeface="+mj-ea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0352" y="209135"/>
            <a:ext cx="1296144" cy="105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6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079687"/>
            <a:ext cx="961228" cy="1021085"/>
          </a:xfrm>
          <a:prstGeom prst="rect">
            <a:avLst/>
          </a:prstGeom>
        </p:spPr>
      </p:pic>
      <p:sp>
        <p:nvSpPr>
          <p:cNvPr id="17" name="직사각형 16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모서리가 둥근 직사각형 19"/>
          <p:cNvSpPr/>
          <p:nvPr/>
        </p:nvSpPr>
        <p:spPr>
          <a:xfrm>
            <a:off x="611560" y="1701208"/>
            <a:ext cx="7920000" cy="3816024"/>
          </a:xfrm>
          <a:prstGeom prst="roundRect">
            <a:avLst>
              <a:gd name="adj" fmla="val 26094"/>
            </a:avLst>
          </a:prstGeom>
          <a:solidFill>
            <a:schemeClr val="accent3">
              <a:lumMod val="20000"/>
              <a:lumOff val="80000"/>
            </a:schemeClr>
          </a:solidFill>
          <a:ln w="12700">
            <a:noFill/>
          </a:ln>
          <a:effectLst/>
        </p:spPr>
        <p:txBody>
          <a:bodyPr wrap="square" lIns="72000" rIns="72000" rtlCol="0" anchor="ctr">
            <a:no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1439863" marR="0" lvl="0" indent="84138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200" b="0" i="0" u="none" strike="noStrike" kern="0" cap="none" spc="-130" normalizeH="0" baseline="0" noProof="0" smtClean="0">
              <a:ln>
                <a:noFill/>
              </a:ln>
              <a:solidFill>
                <a:sysClr val="windowText" lastClr="000000">
                  <a:lumMod val="85000"/>
                  <a:lumOff val="15000"/>
                </a:sysClr>
              </a:solidFill>
              <a:effectLst/>
              <a:uLnTx/>
              <a:uFillTx/>
            </a:endParaRPr>
          </a:p>
        </p:txBody>
      </p:sp>
      <p:sp>
        <p:nvSpPr>
          <p:cNvPr id="24" name="텍스트 개체 틀 42"/>
          <p:cNvSpPr txBox="1">
            <a:spLocks/>
          </p:cNvSpPr>
          <p:nvPr/>
        </p:nvSpPr>
        <p:spPr>
          <a:xfrm>
            <a:off x="791560" y="2132856"/>
            <a:ext cx="7560000" cy="3031599"/>
          </a:xfrm>
          <a:prstGeom prst="rect">
            <a:avLst/>
          </a:prstGeom>
        </p:spPr>
        <p:txBody>
          <a:bodyPr lIns="36000" rIns="36000" anchor="t">
            <a:spAutoFit/>
          </a:bodyPr>
          <a:lstStyle/>
          <a:p>
            <a:pPr marL="358775" indent="-358775" algn="just">
              <a:lnSpc>
                <a:spcPts val="4200"/>
              </a:lnSpc>
              <a:buFont typeface="Wingdings" panose="05000000000000000000" pitchFamily="2" charset="2"/>
              <a:buChar char="ü"/>
            </a:pPr>
            <a:r>
              <a:rPr lang="ko-KR" altLang="en-US" sz="3200" b="1" spc="-180">
                <a:effectLst/>
                <a:latin typeface="맑은 고딕" pitchFamily="50" charset="-127"/>
                <a:ea typeface="맑은 고딕" pitchFamily="50" charset="-127"/>
              </a:rPr>
              <a:t>자신의 전공 관련 직업 분야에서 일하는 방식 등에 나타난 디지털 전환 사례를 설명할 수 있다</a:t>
            </a:r>
            <a:r>
              <a:rPr lang="en-US" altLang="ko-KR" sz="3200" b="1" spc="-180" smtClean="0">
                <a:effectLst/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marL="358775" indent="-358775" algn="just">
              <a:lnSpc>
                <a:spcPts val="4200"/>
              </a:lnSpc>
              <a:buFont typeface="Wingdings" panose="05000000000000000000" pitchFamily="2" charset="2"/>
              <a:buChar char="ü"/>
            </a:pPr>
            <a:r>
              <a:rPr lang="ko-KR" altLang="en-US" sz="3200" b="1" spc="-120">
                <a:effectLst/>
                <a:latin typeface="맑은 고딕" pitchFamily="50" charset="-127"/>
                <a:ea typeface="맑은 고딕" pitchFamily="50" charset="-127"/>
              </a:rPr>
              <a:t>디지털 직업 환경에 대비하여 준비해야 할 사항을 탐색할 수 있다</a:t>
            </a:r>
            <a:r>
              <a:rPr lang="en-US" altLang="ko-KR" sz="3200" b="1" spc="-120">
                <a:effectLst/>
                <a:latin typeface="맑은 고딕" pitchFamily="50" charset="-127"/>
                <a:ea typeface="맑은 고딕" pitchFamily="50" charset="-127"/>
              </a:rPr>
              <a:t>.</a:t>
            </a:r>
            <a:endParaRPr lang="ko-KR" altLang="en-US" sz="3200" b="1" spc="-22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4" y="159604"/>
            <a:ext cx="38519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800" b="1" smtClean="0">
                <a:solidFill>
                  <a:schemeClr val="bg1"/>
                </a:solidFill>
                <a:effectLst/>
                <a:latin typeface="+mj-ea"/>
                <a:ea typeface="+mj-ea"/>
              </a:rPr>
              <a:t>Ⅰ-3. </a:t>
            </a:r>
            <a:r>
              <a:rPr lang="ko-KR" altLang="en-US" b="1" smtClean="0">
                <a:solidFill>
                  <a:schemeClr val="bg1"/>
                </a:solidFill>
                <a:effectLst/>
                <a:latin typeface="+mj-ea"/>
                <a:ea typeface="+mj-ea"/>
              </a:rPr>
              <a:t>학습 목표 </a:t>
            </a:r>
            <a:endParaRPr lang="en-US" altLang="ko-KR" b="1">
              <a:solidFill>
                <a:schemeClr val="bg1"/>
              </a:solidFill>
              <a:effectLst/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92911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모서리가 둥근 직사각형 28"/>
          <p:cNvSpPr/>
          <p:nvPr/>
        </p:nvSpPr>
        <p:spPr>
          <a:xfrm>
            <a:off x="8028384" y="33265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+mn-ea"/>
              </a:rPr>
              <a:t>P. 34</a:t>
            </a:r>
            <a:endParaRPr lang="ko-KR" altLang="en-US" sz="2000"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188640"/>
            <a:ext cx="1962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ko-KR" altLang="en-US" sz="3200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생각 열기</a:t>
            </a:r>
            <a:endParaRPr lang="en-US" altLang="ko-KR" sz="3200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34" y="2060848"/>
            <a:ext cx="8352928" cy="41395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9750" y="963219"/>
            <a:ext cx="877674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0" lang="ko-KR" altLang="en-US" sz="2800" spc="-170">
                <a:effectLst/>
                <a:latin typeface="+mj-ea"/>
                <a:ea typeface="+mj-ea"/>
              </a:rPr>
              <a:t>디지털 전환은 일자리에 큰 변화를 가져 왔습니다</a:t>
            </a:r>
            <a:r>
              <a:rPr kumimoji="0" lang="en-US" altLang="ko-KR" sz="2800" spc="-170">
                <a:effectLst/>
                <a:latin typeface="+mj-ea"/>
                <a:ea typeface="+mj-ea"/>
              </a:rPr>
              <a:t>.</a:t>
            </a:r>
            <a:r>
              <a:rPr kumimoji="0" lang="ko-KR" altLang="en-US" sz="2800" spc="-170">
                <a:effectLst/>
                <a:latin typeface="+mj-ea"/>
                <a:ea typeface="+mj-ea"/>
              </a:rPr>
              <a:t> </a:t>
            </a:r>
            <a:endParaRPr kumimoji="0" lang="en-US" altLang="ko-KR" sz="2800" spc="-170" smtClean="0">
              <a:effectLst/>
              <a:latin typeface="+mj-ea"/>
              <a:ea typeface="+mj-ea"/>
            </a:endParaRPr>
          </a:p>
          <a:p>
            <a:pPr algn="ctr">
              <a:spcBef>
                <a:spcPts val="600"/>
              </a:spcBef>
            </a:pPr>
            <a:r>
              <a:rPr kumimoji="0" lang="en-US" altLang="ko-KR" sz="2500" b="1" spc="-170" smtClean="0">
                <a:solidFill>
                  <a:schemeClr val="accent1">
                    <a:lumMod val="75000"/>
                  </a:schemeClr>
                </a:solidFill>
                <a:effectLst/>
                <a:latin typeface="+mj-ea"/>
                <a:ea typeface="+mj-ea"/>
              </a:rPr>
              <a:t>&lt;</a:t>
            </a:r>
            <a:r>
              <a:rPr kumimoji="0" lang="ko-KR" altLang="en-US" sz="2500" b="1" spc="-170" smtClean="0">
                <a:solidFill>
                  <a:schemeClr val="accent1">
                    <a:lumMod val="75000"/>
                  </a:schemeClr>
                </a:solidFill>
                <a:effectLst/>
                <a:latin typeface="+mj-ea"/>
                <a:ea typeface="+mj-ea"/>
              </a:rPr>
              <a:t>미래에 </a:t>
            </a:r>
            <a:r>
              <a:rPr kumimoji="0" lang="ko-KR" altLang="en-US" sz="2500" b="1" spc="-170">
                <a:solidFill>
                  <a:schemeClr val="accent1">
                    <a:lumMod val="75000"/>
                  </a:schemeClr>
                </a:solidFill>
                <a:effectLst/>
                <a:latin typeface="+mj-ea"/>
                <a:ea typeface="+mj-ea"/>
              </a:rPr>
              <a:t>나타날 수 있는 </a:t>
            </a:r>
            <a:r>
              <a:rPr kumimoji="0" lang="ko-KR" altLang="en-US" sz="2500" b="1" spc="-170" smtClean="0">
                <a:solidFill>
                  <a:schemeClr val="accent1">
                    <a:lumMod val="75000"/>
                  </a:schemeClr>
                </a:solidFill>
                <a:effectLst/>
                <a:latin typeface="+mj-ea"/>
                <a:ea typeface="+mj-ea"/>
              </a:rPr>
              <a:t>직업들 </a:t>
            </a:r>
            <a:r>
              <a:rPr kumimoji="0" lang="en-US" altLang="ko-KR" sz="2500" b="1" spc="-170" smtClean="0">
                <a:solidFill>
                  <a:schemeClr val="accent1">
                    <a:lumMod val="75000"/>
                  </a:schemeClr>
                </a:solidFill>
                <a:effectLst/>
                <a:latin typeface="+mj-ea"/>
                <a:ea typeface="+mj-ea"/>
              </a:rPr>
              <a:t>-</a:t>
            </a:r>
            <a:r>
              <a:rPr kumimoji="0" lang="ko-KR" altLang="en-US" sz="2500" b="1" spc="-170" smtClean="0">
                <a:solidFill>
                  <a:schemeClr val="accent1">
                    <a:lumMod val="75000"/>
                  </a:schemeClr>
                </a:solidFill>
                <a:effectLst/>
                <a:latin typeface="+mj-ea"/>
                <a:ea typeface="+mj-ea"/>
              </a:rPr>
              <a:t> 예시 </a:t>
            </a:r>
            <a:r>
              <a:rPr kumimoji="0" lang="en-US" altLang="ko-KR" sz="2500" b="1" spc="-170" smtClean="0">
                <a:solidFill>
                  <a:schemeClr val="accent1">
                    <a:lumMod val="75000"/>
                  </a:schemeClr>
                </a:solidFill>
                <a:effectLst/>
                <a:latin typeface="+mj-ea"/>
                <a:ea typeface="+mj-ea"/>
              </a:rPr>
              <a:t>1&gt; </a:t>
            </a:r>
            <a:endParaRPr kumimoji="0" lang="ko-KR" altLang="en-US" sz="2500" b="1">
              <a:solidFill>
                <a:schemeClr val="accent1">
                  <a:lumMod val="75000"/>
                </a:schemeClr>
              </a:solidFill>
              <a:effectLst/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28580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모서리가 둥근 직사각형 28"/>
          <p:cNvSpPr/>
          <p:nvPr/>
        </p:nvSpPr>
        <p:spPr>
          <a:xfrm>
            <a:off x="8028384" y="33265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+mn-ea"/>
              </a:rPr>
              <a:t>P. 34</a:t>
            </a:r>
            <a:endParaRPr lang="ko-KR" altLang="en-US" sz="2000"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188640"/>
            <a:ext cx="1962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ko-KR" altLang="en-US" sz="3200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생각 열기</a:t>
            </a:r>
            <a:endParaRPr lang="en-US" altLang="ko-KR" sz="3200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467544" y="2060848"/>
            <a:ext cx="8136904" cy="4176464"/>
            <a:chOff x="-1836712" y="1432574"/>
            <a:chExt cx="11737304" cy="5873644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836712" y="1432574"/>
              <a:ext cx="5800725" cy="5800725"/>
            </a:xfrm>
            <a:prstGeom prst="rect">
              <a:avLst/>
            </a:prstGeom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89054" y="1432574"/>
              <a:ext cx="5911538" cy="5873644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259750" y="963219"/>
            <a:ext cx="877674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0" lang="ko-KR" altLang="en-US" sz="2800" spc="-170">
                <a:effectLst/>
                <a:latin typeface="+mj-ea"/>
                <a:ea typeface="+mj-ea"/>
              </a:rPr>
              <a:t>디지털 전환은 일자리에 큰 변화를 가져 왔습니다</a:t>
            </a:r>
            <a:r>
              <a:rPr kumimoji="0" lang="en-US" altLang="ko-KR" sz="2800" spc="-170">
                <a:effectLst/>
                <a:latin typeface="+mj-ea"/>
                <a:ea typeface="+mj-ea"/>
              </a:rPr>
              <a:t>.</a:t>
            </a:r>
            <a:r>
              <a:rPr kumimoji="0" lang="ko-KR" altLang="en-US" sz="2800" spc="-170">
                <a:effectLst/>
                <a:latin typeface="+mj-ea"/>
                <a:ea typeface="+mj-ea"/>
              </a:rPr>
              <a:t> </a:t>
            </a:r>
            <a:endParaRPr kumimoji="0" lang="en-US" altLang="ko-KR" sz="2800" spc="-170" smtClean="0">
              <a:effectLst/>
              <a:latin typeface="+mj-ea"/>
              <a:ea typeface="+mj-ea"/>
            </a:endParaRPr>
          </a:p>
          <a:p>
            <a:pPr algn="ctr">
              <a:spcBef>
                <a:spcPts val="600"/>
              </a:spcBef>
            </a:pPr>
            <a:r>
              <a:rPr kumimoji="0" lang="en-US" altLang="ko-KR" sz="2500" b="1" spc="-170" smtClean="0">
                <a:solidFill>
                  <a:schemeClr val="accent1">
                    <a:lumMod val="75000"/>
                  </a:schemeClr>
                </a:solidFill>
                <a:effectLst/>
                <a:latin typeface="+mj-ea"/>
                <a:ea typeface="+mj-ea"/>
              </a:rPr>
              <a:t>&lt;</a:t>
            </a:r>
            <a:r>
              <a:rPr kumimoji="0" lang="ko-KR" altLang="en-US" sz="2500" b="1" spc="-170" smtClean="0">
                <a:solidFill>
                  <a:schemeClr val="accent1">
                    <a:lumMod val="75000"/>
                  </a:schemeClr>
                </a:solidFill>
                <a:effectLst/>
                <a:latin typeface="+mj-ea"/>
                <a:ea typeface="+mj-ea"/>
              </a:rPr>
              <a:t>미래에 </a:t>
            </a:r>
            <a:r>
              <a:rPr kumimoji="0" lang="ko-KR" altLang="en-US" sz="2500" b="1" spc="-170">
                <a:solidFill>
                  <a:schemeClr val="accent1">
                    <a:lumMod val="75000"/>
                  </a:schemeClr>
                </a:solidFill>
                <a:effectLst/>
                <a:latin typeface="+mj-ea"/>
                <a:ea typeface="+mj-ea"/>
              </a:rPr>
              <a:t>나타날 수 있는 </a:t>
            </a:r>
            <a:r>
              <a:rPr kumimoji="0" lang="ko-KR" altLang="en-US" sz="2500" b="1" spc="-170" smtClean="0">
                <a:solidFill>
                  <a:schemeClr val="accent1">
                    <a:lumMod val="75000"/>
                  </a:schemeClr>
                </a:solidFill>
                <a:effectLst/>
                <a:latin typeface="+mj-ea"/>
                <a:ea typeface="+mj-ea"/>
              </a:rPr>
              <a:t>직업들 </a:t>
            </a:r>
            <a:r>
              <a:rPr kumimoji="0" lang="en-US" altLang="ko-KR" sz="2500" b="1" spc="-170" smtClean="0">
                <a:solidFill>
                  <a:schemeClr val="accent1">
                    <a:lumMod val="75000"/>
                  </a:schemeClr>
                </a:solidFill>
                <a:effectLst/>
                <a:latin typeface="+mj-ea"/>
                <a:ea typeface="+mj-ea"/>
              </a:rPr>
              <a:t>-</a:t>
            </a:r>
            <a:r>
              <a:rPr kumimoji="0" lang="ko-KR" altLang="en-US" sz="2500" b="1" spc="-170" smtClean="0">
                <a:solidFill>
                  <a:schemeClr val="accent1">
                    <a:lumMod val="75000"/>
                  </a:schemeClr>
                </a:solidFill>
                <a:effectLst/>
                <a:latin typeface="+mj-ea"/>
                <a:ea typeface="+mj-ea"/>
              </a:rPr>
              <a:t> 예시 </a:t>
            </a:r>
            <a:r>
              <a:rPr kumimoji="0" lang="en-US" altLang="ko-KR" sz="2500" b="1" spc="-170" smtClean="0">
                <a:solidFill>
                  <a:schemeClr val="accent1">
                    <a:lumMod val="75000"/>
                  </a:schemeClr>
                </a:solidFill>
                <a:effectLst/>
                <a:latin typeface="+mj-ea"/>
                <a:ea typeface="+mj-ea"/>
              </a:rPr>
              <a:t>2&gt; </a:t>
            </a:r>
            <a:endParaRPr kumimoji="0" lang="ko-KR" altLang="en-US" sz="2500" b="1">
              <a:solidFill>
                <a:schemeClr val="accent1">
                  <a:lumMod val="75000"/>
                </a:schemeClr>
              </a:solidFill>
              <a:effectLst/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3152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750" y="963219"/>
            <a:ext cx="877674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0" lang="ko-KR" altLang="en-US" sz="2800" spc="-170">
                <a:effectLst/>
                <a:latin typeface="+mj-ea"/>
                <a:ea typeface="+mj-ea"/>
              </a:rPr>
              <a:t>디지털 전환은 일자리에 큰 변화를 가져 왔습니다</a:t>
            </a:r>
            <a:r>
              <a:rPr kumimoji="0" lang="en-US" altLang="ko-KR" sz="2800" spc="-170">
                <a:effectLst/>
                <a:latin typeface="+mj-ea"/>
                <a:ea typeface="+mj-ea"/>
              </a:rPr>
              <a:t>.</a:t>
            </a:r>
            <a:r>
              <a:rPr kumimoji="0" lang="ko-KR" altLang="en-US" sz="2800" spc="-170">
                <a:effectLst/>
                <a:latin typeface="+mj-ea"/>
                <a:ea typeface="+mj-ea"/>
              </a:rPr>
              <a:t> </a:t>
            </a:r>
            <a:endParaRPr kumimoji="0" lang="en-US" altLang="ko-KR" sz="2800" spc="-170" smtClean="0">
              <a:effectLst/>
              <a:latin typeface="+mj-ea"/>
              <a:ea typeface="+mj-ea"/>
            </a:endParaRPr>
          </a:p>
          <a:p>
            <a:pPr algn="ctr">
              <a:spcBef>
                <a:spcPts val="600"/>
              </a:spcBef>
            </a:pPr>
            <a:r>
              <a:rPr kumimoji="0" lang="en-US" altLang="ko-KR" sz="2500" b="1" spc="-170" smtClean="0">
                <a:solidFill>
                  <a:schemeClr val="accent1">
                    <a:lumMod val="75000"/>
                  </a:schemeClr>
                </a:solidFill>
                <a:effectLst/>
                <a:latin typeface="+mj-ea"/>
                <a:ea typeface="+mj-ea"/>
              </a:rPr>
              <a:t>&lt;</a:t>
            </a:r>
            <a:r>
              <a:rPr kumimoji="0" lang="ko-KR" altLang="en-US" sz="2500" b="1" spc="-170" smtClean="0">
                <a:solidFill>
                  <a:schemeClr val="accent1">
                    <a:lumMod val="75000"/>
                  </a:schemeClr>
                </a:solidFill>
                <a:effectLst/>
                <a:latin typeface="+mj-ea"/>
                <a:ea typeface="+mj-ea"/>
              </a:rPr>
              <a:t>미래에 </a:t>
            </a:r>
            <a:r>
              <a:rPr kumimoji="0" lang="ko-KR" altLang="en-US" sz="2500" b="1" spc="-170">
                <a:solidFill>
                  <a:schemeClr val="accent1">
                    <a:lumMod val="75000"/>
                  </a:schemeClr>
                </a:solidFill>
                <a:effectLst/>
                <a:latin typeface="+mj-ea"/>
                <a:ea typeface="+mj-ea"/>
              </a:rPr>
              <a:t>나타날 수 있는 </a:t>
            </a:r>
            <a:r>
              <a:rPr kumimoji="0" lang="ko-KR" altLang="en-US" sz="2500" b="1" spc="-170" smtClean="0">
                <a:solidFill>
                  <a:schemeClr val="accent1">
                    <a:lumMod val="75000"/>
                  </a:schemeClr>
                </a:solidFill>
                <a:effectLst/>
                <a:latin typeface="+mj-ea"/>
                <a:ea typeface="+mj-ea"/>
              </a:rPr>
              <a:t>직업들 </a:t>
            </a:r>
            <a:r>
              <a:rPr kumimoji="0" lang="en-US" altLang="ko-KR" sz="2500" b="1" spc="-170" smtClean="0">
                <a:solidFill>
                  <a:schemeClr val="accent1">
                    <a:lumMod val="75000"/>
                  </a:schemeClr>
                </a:solidFill>
                <a:effectLst/>
                <a:latin typeface="+mj-ea"/>
                <a:ea typeface="+mj-ea"/>
              </a:rPr>
              <a:t>-</a:t>
            </a:r>
            <a:r>
              <a:rPr kumimoji="0" lang="ko-KR" altLang="en-US" sz="2500" b="1" spc="-170" smtClean="0">
                <a:solidFill>
                  <a:schemeClr val="accent1">
                    <a:lumMod val="75000"/>
                  </a:schemeClr>
                </a:solidFill>
                <a:effectLst/>
                <a:latin typeface="+mj-ea"/>
                <a:ea typeface="+mj-ea"/>
              </a:rPr>
              <a:t> 예시 </a:t>
            </a:r>
            <a:r>
              <a:rPr kumimoji="0" lang="en-US" altLang="ko-KR" sz="2500" b="1" spc="-170" smtClean="0">
                <a:solidFill>
                  <a:schemeClr val="accent1">
                    <a:lumMod val="75000"/>
                  </a:schemeClr>
                </a:solidFill>
                <a:effectLst/>
                <a:latin typeface="+mj-ea"/>
                <a:ea typeface="+mj-ea"/>
              </a:rPr>
              <a:t>3&gt; </a:t>
            </a:r>
            <a:endParaRPr kumimoji="0" lang="ko-KR" altLang="en-US" sz="2500" b="1">
              <a:solidFill>
                <a:schemeClr val="accent1">
                  <a:lumMod val="75000"/>
                </a:schemeClr>
              </a:solidFill>
              <a:effectLst/>
              <a:latin typeface="+mj-ea"/>
              <a:ea typeface="+mj-ea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모서리가 둥근 직사각형 28"/>
          <p:cNvSpPr/>
          <p:nvPr/>
        </p:nvSpPr>
        <p:spPr>
          <a:xfrm>
            <a:off x="8028384" y="33265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+mn-ea"/>
              </a:rPr>
              <a:t>P. 34</a:t>
            </a:r>
            <a:endParaRPr lang="ko-KR" altLang="en-US" sz="2000"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188640"/>
            <a:ext cx="1962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ko-KR" altLang="en-US" sz="3200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생각 열기</a:t>
            </a:r>
            <a:endParaRPr lang="en-US" altLang="ko-KR" sz="3200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039853"/>
            <a:ext cx="8352928" cy="419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50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텍스트 개체 틀 7"/>
          <p:cNvSpPr txBox="1">
            <a:spLocks/>
          </p:cNvSpPr>
          <p:nvPr/>
        </p:nvSpPr>
        <p:spPr>
          <a:xfrm>
            <a:off x="971600" y="1069642"/>
            <a:ext cx="3563796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284163" indent="-28416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sz="3200" b="1" i="0" u="none" strike="noStrike" kern="1200" cap="none" spc="-15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디지털 전환의 개념</a:t>
            </a:r>
            <a:endParaRPr kumimoji="0" lang="ko-KR" altLang="en-US" sz="3200" b="1" i="0" u="none" strike="noStrike" kern="1200" cap="none" spc="-150" normalizeH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13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79512" y="142852"/>
            <a:ext cx="4672950" cy="71508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altLang="ko-KR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1 </a:t>
            </a:r>
            <a:r>
              <a:rPr lang="ko-KR" altLang="en-US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디지털 전환의 이해</a:t>
            </a:r>
            <a:endParaRPr lang="en-US" altLang="ko-KR" smtClean="0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6" name="텍스트 개체 틀 7"/>
          <p:cNvSpPr txBox="1">
            <a:spLocks/>
          </p:cNvSpPr>
          <p:nvPr/>
        </p:nvSpPr>
        <p:spPr>
          <a:xfrm>
            <a:off x="612654" y="5469074"/>
            <a:ext cx="8280000" cy="1246495"/>
          </a:xfrm>
          <a:prstGeom prst="rect">
            <a:avLst/>
          </a:prstGeom>
        </p:spPr>
        <p:txBody>
          <a:bodyPr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179388" indent="-179388" algn="just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500" spc="-100" smtClean="0">
                <a:effectLst/>
                <a:latin typeface="맑은 고딕" pitchFamily="50" charset="-127"/>
                <a:ea typeface="맑은 고딕" pitchFamily="50" charset="-127"/>
              </a:rPr>
              <a:t>디지털 </a:t>
            </a:r>
            <a:r>
              <a:rPr kumimoji="0" lang="ko-KR" altLang="en-US" sz="2500" spc="-100">
                <a:effectLst/>
                <a:latin typeface="맑은 고딕" pitchFamily="50" charset="-127"/>
                <a:ea typeface="맑은 고딕" pitchFamily="50" charset="-127"/>
              </a:rPr>
              <a:t>전환은 다양한 디지털 </a:t>
            </a:r>
            <a:r>
              <a:rPr kumimoji="0" lang="ko-KR" altLang="en-US" sz="2500" spc="-100" smtClean="0">
                <a:effectLst/>
                <a:latin typeface="맑은 고딕" pitchFamily="50" charset="-127"/>
                <a:ea typeface="맑은 고딕" pitchFamily="50" charset="-127"/>
              </a:rPr>
              <a:t>기술을 </a:t>
            </a:r>
            <a:r>
              <a:rPr kumimoji="0" lang="ko-KR" altLang="en-US" sz="2500" spc="-100">
                <a:effectLst/>
                <a:latin typeface="맑은 고딕" pitchFamily="50" charset="-127"/>
                <a:ea typeface="맑은 고딕" pitchFamily="50" charset="-127"/>
              </a:rPr>
              <a:t>활용해 </a:t>
            </a:r>
            <a:r>
              <a:rPr kumimoji="0" lang="ko-KR" altLang="en-US" sz="2500" spc="-10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의사소통하고 </a:t>
            </a:r>
            <a:r>
              <a:rPr kumimoji="0" lang="ko-KR" altLang="en-US" sz="2500" spc="-10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협력하는 방식</a:t>
            </a:r>
            <a:r>
              <a:rPr kumimoji="0" lang="en-US" altLang="ko-KR" sz="2500" spc="-10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500" spc="-10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문제 해결 </a:t>
            </a:r>
            <a:r>
              <a:rPr kumimoji="0" lang="ko-KR" altLang="en-US" sz="2500" spc="-10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방식</a:t>
            </a:r>
            <a:r>
              <a:rPr kumimoji="0" lang="en-US" altLang="ko-KR" sz="2500" spc="-10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500" spc="-10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작업 처리 </a:t>
            </a:r>
            <a:r>
              <a:rPr kumimoji="0" lang="ko-KR" altLang="en-US" sz="2500" spc="-10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방식 등 </a:t>
            </a:r>
            <a:r>
              <a:rPr kumimoji="0" lang="ko-KR" altLang="en-US" sz="2500" spc="-100" smtClean="0">
                <a:effectLst/>
                <a:latin typeface="맑은 고딕" pitchFamily="50" charset="-127"/>
                <a:ea typeface="맑은 고딕" pitchFamily="50" charset="-127"/>
              </a:rPr>
              <a:t>우리 생활과 사회 전반을 변화시키고 있다</a:t>
            </a:r>
            <a:r>
              <a:rPr kumimoji="0" lang="en-US" altLang="ko-KR" sz="2500" spc="-100" smtClean="0">
                <a:effectLst/>
                <a:latin typeface="맑은 고딕" pitchFamily="50" charset="-127"/>
                <a:ea typeface="맑은 고딕" pitchFamily="50" charset="-127"/>
              </a:rPr>
              <a:t>.</a:t>
            </a:r>
            <a:endParaRPr kumimoji="0" lang="en-US" altLang="ko-KR" sz="2500" spc="-10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95536" y="1110288"/>
            <a:ext cx="576064" cy="4304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smtClean="0">
                <a:effectLst/>
                <a:latin typeface="+mn-ea"/>
              </a:rPr>
              <a:t>01</a:t>
            </a:r>
            <a:endParaRPr lang="ko-KR" altLang="en-US" sz="2600" b="1">
              <a:effectLst/>
              <a:latin typeface="+mn-ea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788212"/>
            <a:ext cx="7272808" cy="337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70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타원 12"/>
          <p:cNvSpPr/>
          <p:nvPr/>
        </p:nvSpPr>
        <p:spPr>
          <a:xfrm>
            <a:off x="179512" y="1466733"/>
            <a:ext cx="739973" cy="648071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smtClean="0">
                <a:solidFill>
                  <a:schemeClr val="bg1"/>
                </a:solidFill>
                <a:effectLst/>
                <a:latin typeface="+mn-ea"/>
              </a:rPr>
              <a:t>Q</a:t>
            </a:r>
            <a:endParaRPr lang="ko-KR" altLang="en-US" b="1"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15" name="모서리가 둥근 직사각형 14"/>
          <p:cNvSpPr/>
          <p:nvPr/>
        </p:nvSpPr>
        <p:spPr bwMode="auto">
          <a:xfrm>
            <a:off x="1046696" y="1340768"/>
            <a:ext cx="7740000" cy="1224136"/>
          </a:xfrm>
          <a:prstGeom prst="roundRect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3100" b="1" spc="-110">
                <a:solidFill>
                  <a:schemeClr val="tx1"/>
                </a:solidFill>
                <a:effectLst/>
                <a:latin typeface="+mn-ea"/>
              </a:rPr>
              <a:t>디지털 전환에 따라 새롭게 생겨나는 직업에는 또 어떤 것이 있을까</a:t>
            </a:r>
            <a:r>
              <a:rPr kumimoji="0" lang="en-US" altLang="ko-KR" sz="3100" b="1" spc="-110">
                <a:solidFill>
                  <a:schemeClr val="tx1"/>
                </a:solidFill>
                <a:effectLst/>
                <a:latin typeface="+mn-ea"/>
              </a:rPr>
              <a:t>?</a:t>
            </a:r>
            <a:endParaRPr kumimoji="0" lang="ko-KR" altLang="en-US" sz="3100" b="1"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7812360" y="6309320"/>
            <a:ext cx="1191298" cy="395984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예시답</a:t>
            </a:r>
            <a:r>
              <a:rPr kumimoji="0" lang="en-US" altLang="ko-KR" sz="20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endParaRPr kumimoji="0" lang="ko-KR" altLang="en-US" sz="20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2" name="텍스트 개체 틀 7"/>
          <p:cNvSpPr txBox="1">
            <a:spLocks/>
          </p:cNvSpPr>
          <p:nvPr/>
        </p:nvSpPr>
        <p:spPr>
          <a:xfrm>
            <a:off x="395536" y="2900620"/>
            <a:ext cx="8352928" cy="332398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kumimoji="0" lang="ko-KR" altLang="en-US" sz="2600" b="1" spc="-16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데이터 </a:t>
            </a:r>
            <a:r>
              <a:rPr kumimoji="0" lang="ko-KR" altLang="en-US" sz="2600" b="1" spc="-160" smtClean="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과학자</a:t>
            </a:r>
            <a:r>
              <a:rPr kumimoji="0" lang="en-US" altLang="ko-KR" sz="2600" spc="-160" smtClean="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:</a:t>
            </a:r>
            <a:r>
              <a:rPr kumimoji="0" lang="en-US" altLang="ko-KR" sz="2600" b="1" spc="-160" smtClean="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2400" spc="-16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대량의 데이터를 분석하고 인사이트를 도출하여 비즈니스 결정을 지원합니다</a:t>
            </a:r>
            <a:r>
              <a:rPr kumimoji="0" lang="en-US" altLang="ko-KR" sz="2400" spc="-16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kumimoji="0" lang="en-US" altLang="ko-KR" sz="2600" b="1" spc="-16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AI </a:t>
            </a:r>
            <a:r>
              <a:rPr kumimoji="0" lang="ko-KR" altLang="en-US" sz="2600" b="1" spc="-160" smtClean="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엔지니어</a:t>
            </a:r>
            <a:r>
              <a:rPr kumimoji="0" lang="en-US" altLang="ko-KR" sz="2600" spc="-160" smtClean="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:</a:t>
            </a:r>
            <a:r>
              <a:rPr kumimoji="0" lang="en-US" altLang="ko-KR" sz="2600" b="1" spc="-160" smtClean="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2400" spc="-16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인공지능 알고리즘을 개발하고 최적화하여 다양한 분야에 적용합니다</a:t>
            </a:r>
            <a:r>
              <a:rPr kumimoji="0" lang="en-US" altLang="ko-KR" sz="2400" spc="-16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kumimoji="0" lang="ko-KR" altLang="en-US" sz="2600" b="1" spc="-160" smtClean="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사이버 </a:t>
            </a:r>
            <a:r>
              <a:rPr kumimoji="0" lang="ko-KR" altLang="en-US" sz="2600" b="1" spc="-16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보안 </a:t>
            </a:r>
            <a:r>
              <a:rPr kumimoji="0" lang="ko-KR" altLang="en-US" sz="2600" b="1" spc="-160" smtClean="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전문가</a:t>
            </a:r>
            <a:r>
              <a:rPr kumimoji="0" lang="en-US" altLang="ko-KR" sz="2600" spc="-160" smtClean="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:</a:t>
            </a:r>
            <a:r>
              <a:rPr kumimoji="0" lang="en-US" altLang="ko-KR" sz="2600" b="1" spc="-160" smtClean="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2400" spc="-16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기업의 데이터와 시스템을 보호하기 위해 보안 전략을 수립하고 실행합니다</a:t>
            </a:r>
            <a:r>
              <a:rPr kumimoji="0" lang="en-US" altLang="ko-KR" sz="2400" spc="-16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.</a:t>
            </a:r>
            <a:endParaRPr kumimoji="0" lang="ko-KR" altLang="en-US" sz="2400" spc="-120">
              <a:solidFill>
                <a:srgbClr val="C00000"/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251520" y="188640"/>
            <a:ext cx="1962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ko-KR" altLang="en-US" sz="3200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생각 열기</a:t>
            </a:r>
            <a:endParaRPr lang="en-US" altLang="ko-KR" sz="3200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8028384" y="33265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+mn-ea"/>
              </a:rPr>
              <a:t>P. 34</a:t>
            </a:r>
            <a:endParaRPr lang="ko-KR" altLang="en-US" sz="2000">
              <a:solidFill>
                <a:schemeClr val="tx1"/>
              </a:solidFill>
              <a:effectLst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1412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텍스트 개체 틀 7"/>
          <p:cNvSpPr txBox="1">
            <a:spLocks/>
          </p:cNvSpPr>
          <p:nvPr/>
        </p:nvSpPr>
        <p:spPr>
          <a:xfrm>
            <a:off x="971600" y="1069642"/>
            <a:ext cx="7584127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284163" indent="-28416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sz="3200" b="1" spc="-150">
                <a:solidFill>
                  <a:srgbClr val="C00000"/>
                </a:solidFill>
                <a:effectLst/>
                <a:latin typeface="맑은 고딕"/>
                <a:ea typeface="맑은 고딕"/>
              </a:rPr>
              <a:t>디지털 전환에 따른 직업 세계 변화의 특징</a:t>
            </a:r>
            <a:endParaRPr kumimoji="0" lang="ko-KR" altLang="en-US" sz="3200" b="1" i="0" u="none" strike="noStrike" kern="1200" cap="none" spc="-150" normalizeH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</a:t>
            </a:r>
            <a:r>
              <a:rPr lang="en-US" altLang="ko-KR" sz="200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79512" y="142852"/>
            <a:ext cx="7643439" cy="664012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altLang="ko-KR" sz="3300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1 </a:t>
            </a:r>
            <a:r>
              <a:rPr lang="ko-KR" altLang="en-US" sz="3300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디지털 전환에 따른 직업 세계의 변화</a:t>
            </a:r>
            <a:endParaRPr lang="en-US" altLang="ko-KR" sz="3300" smtClean="0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6" name="텍스트 개체 틀 7"/>
          <p:cNvSpPr txBox="1">
            <a:spLocks/>
          </p:cNvSpPr>
          <p:nvPr/>
        </p:nvSpPr>
        <p:spPr>
          <a:xfrm>
            <a:off x="571955" y="1788212"/>
            <a:ext cx="8280000" cy="1031051"/>
          </a:xfrm>
          <a:prstGeom prst="rect">
            <a:avLst/>
          </a:prstGeom>
        </p:spPr>
        <p:txBody>
          <a:bodyPr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just">
              <a:spcBef>
                <a:spcPts val="600"/>
              </a:spcBef>
              <a:buClr>
                <a:schemeClr val="tx1"/>
              </a:buClr>
            </a:pPr>
            <a:r>
              <a:rPr kumimoji="0" lang="ko-KR" altLang="en-US" sz="2800" spc="-100" smtClean="0">
                <a:effectLst/>
                <a:latin typeface="맑은 고딕" pitchFamily="50" charset="-127"/>
                <a:ea typeface="맑은 고딕" pitchFamily="50" charset="-127"/>
              </a:rPr>
              <a:t>디지털 기술의 발전은 직업 세계의 많은 영향 </a:t>
            </a:r>
            <a:endParaRPr kumimoji="0" lang="en-US" altLang="ko-KR" sz="2800" spc="-100" smtClean="0">
              <a:effectLst/>
              <a:latin typeface="맑은 고딕" pitchFamily="50" charset="-127"/>
              <a:ea typeface="맑은 고딕" pitchFamily="50" charset="-127"/>
            </a:endParaRPr>
          </a:p>
          <a:p>
            <a:pPr algn="just">
              <a:spcBef>
                <a:spcPts val="600"/>
              </a:spcBef>
              <a:buClr>
                <a:schemeClr val="tx1"/>
              </a:buClr>
            </a:pPr>
            <a:r>
              <a:rPr kumimoji="0" lang="ko-KR" altLang="en-US" sz="2800" b="1" spc="-100" smtClean="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→</a:t>
            </a:r>
            <a:r>
              <a:rPr kumimoji="0" lang="ko-KR" altLang="en-US" sz="2800" spc="-100" smtClean="0">
                <a:effectLst/>
                <a:latin typeface="맑은 고딕" pitchFamily="50" charset="-127"/>
                <a:ea typeface="맑은 고딕" pitchFamily="50" charset="-127"/>
              </a:rPr>
              <a:t> 기존과 다른 새로운 업무 능력이 요구됨</a:t>
            </a:r>
            <a:endParaRPr kumimoji="0" lang="en-US" altLang="ko-KR" sz="2800" spc="-100" smtClean="0">
              <a:solidFill>
                <a:schemeClr val="accent1">
                  <a:lumMod val="7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95536" y="1110288"/>
            <a:ext cx="576064" cy="4304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smtClean="0">
                <a:effectLst/>
                <a:latin typeface="+mn-ea"/>
              </a:rPr>
              <a:t>01</a:t>
            </a:r>
            <a:endParaRPr lang="ko-KR" altLang="en-US" sz="2600" b="1">
              <a:effectLst/>
              <a:latin typeface="+mn-ea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683568" y="3122846"/>
            <a:ext cx="8314692" cy="5796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" rIns="36000">
            <a:spAutoFit/>
          </a:bodyPr>
          <a:lstStyle/>
          <a:p>
            <a:pPr algn="just">
              <a:lnSpc>
                <a:spcPts val="3800"/>
              </a:lnSpc>
            </a:pPr>
            <a:r>
              <a:rPr lang="ko-KR" altLang="en-US" sz="3000" b="1" spc="-100" smtClean="0">
                <a:solidFill>
                  <a:schemeClr val="accent6">
                    <a:lumMod val="75000"/>
                  </a:schemeClr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정형화된 업무는 로봇으로 대체</a:t>
            </a:r>
            <a:endParaRPr lang="en-US" altLang="ko-KR" sz="3000" b="1" spc="-100" smtClean="0">
              <a:solidFill>
                <a:schemeClr val="accent6">
                  <a:lumMod val="75000"/>
                </a:schemeClr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9" name="타원 18"/>
          <p:cNvSpPr/>
          <p:nvPr/>
        </p:nvSpPr>
        <p:spPr>
          <a:xfrm>
            <a:off x="170508" y="3206041"/>
            <a:ext cx="360000" cy="3600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smtClean="0">
                <a:effectLst/>
              </a:rPr>
              <a:t>1</a:t>
            </a:r>
            <a:endParaRPr lang="ko-KR" altLang="en-US" sz="2400" b="1">
              <a:effectLst/>
            </a:endParaRPr>
          </a:p>
        </p:txBody>
      </p:sp>
      <p:sp>
        <p:nvSpPr>
          <p:cNvPr id="20" name="텍스트 개체 틀 7"/>
          <p:cNvSpPr txBox="1">
            <a:spLocks/>
          </p:cNvSpPr>
          <p:nvPr/>
        </p:nvSpPr>
        <p:spPr>
          <a:xfrm>
            <a:off x="257161" y="3911641"/>
            <a:ext cx="4738762" cy="2221121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인공지능은 단순하고 반복적인 작업을 인간 대신 수행</a:t>
            </a:r>
            <a:endParaRPr kumimoji="0" lang="en-US" altLang="ko-KR" sz="2800" spc="-130" smtClean="0">
              <a:solidFill>
                <a:schemeClr val="accent1">
                  <a:lumMod val="7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en-US" altLang="ko-KR" sz="2800" spc="-130" smtClean="0">
                <a:effectLst/>
                <a:latin typeface="맑은 고딕" pitchFamily="50" charset="-127"/>
                <a:ea typeface="맑은 고딕" pitchFamily="50" charset="-127"/>
              </a:rPr>
              <a:t>(</a:t>
            </a: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이를 통해</a:t>
            </a:r>
            <a:r>
              <a:rPr kumimoji="0" lang="en-US" altLang="ko-KR" sz="2800" spc="-130" smtClean="0">
                <a:effectLst/>
                <a:latin typeface="맑은 고딕" pitchFamily="50" charset="-127"/>
                <a:ea typeface="맑은 고딕" pitchFamily="50" charset="-127"/>
              </a:rPr>
              <a:t>) </a:t>
            </a:r>
            <a:r>
              <a:rPr kumimoji="0" lang="ko-KR" altLang="en-US" sz="2800" b="1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인간은 보다 복잡하고 창의적인 작업에 집중</a:t>
            </a:r>
            <a:endParaRPr kumimoji="0" lang="en-US" altLang="ko-KR" sz="2800" b="1" spc="-130" smtClean="0">
              <a:solidFill>
                <a:schemeClr val="accent1">
                  <a:lumMod val="7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3971919"/>
            <a:ext cx="3706180" cy="240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35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79512" y="142852"/>
            <a:ext cx="7414209" cy="646986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altLang="ko-KR" sz="320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1 </a:t>
            </a:r>
            <a:r>
              <a:rPr lang="ko-KR" altLang="en-US" sz="320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디지털 전환에 따른 직업 세계의 변화</a:t>
            </a:r>
            <a:endParaRPr lang="en-US" altLang="ko-KR" sz="3200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" name="텍스트 개체 틀 7"/>
          <p:cNvSpPr txBox="1">
            <a:spLocks/>
          </p:cNvSpPr>
          <p:nvPr/>
        </p:nvSpPr>
        <p:spPr>
          <a:xfrm>
            <a:off x="971600" y="1069642"/>
            <a:ext cx="7584127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284163" indent="-28416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sz="3200" b="1" spc="-150">
                <a:solidFill>
                  <a:srgbClr val="C00000"/>
                </a:solidFill>
                <a:effectLst/>
                <a:latin typeface="맑은 고딕"/>
                <a:ea typeface="맑은 고딕"/>
              </a:rPr>
              <a:t>디지털 전환에 따른 직업 세계 변화의 특징</a:t>
            </a:r>
            <a:endParaRPr kumimoji="0" lang="ko-KR" altLang="en-US" sz="3200" b="1" i="0" u="none" strike="noStrike" kern="1200" cap="none" spc="-150" normalizeH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395536" y="1110288"/>
            <a:ext cx="576064" cy="4304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smtClean="0">
                <a:effectLst/>
                <a:latin typeface="+mn-ea"/>
              </a:rPr>
              <a:t>01</a:t>
            </a:r>
            <a:endParaRPr lang="ko-KR" altLang="en-US" sz="2600" b="1">
              <a:effectLst/>
              <a:latin typeface="+mn-ea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715392" y="2066418"/>
            <a:ext cx="8322818" cy="5796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" rIns="36000">
            <a:spAutoFit/>
          </a:bodyPr>
          <a:lstStyle/>
          <a:p>
            <a:pPr algn="just">
              <a:lnSpc>
                <a:spcPts val="3800"/>
              </a:lnSpc>
            </a:pPr>
            <a:r>
              <a:rPr lang="ko-KR" altLang="en-US" sz="3000" b="1" spc="-100" smtClean="0">
                <a:solidFill>
                  <a:schemeClr val="accent6">
                    <a:lumMod val="75000"/>
                  </a:schemeClr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로봇과의 협력</a:t>
            </a:r>
            <a:endParaRPr lang="en-US" altLang="ko-KR" sz="3000" b="1" spc="-100" smtClean="0">
              <a:solidFill>
                <a:schemeClr val="accent6">
                  <a:lumMod val="75000"/>
                </a:schemeClr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202332" y="2149613"/>
            <a:ext cx="360000" cy="3600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smtClean="0">
                <a:effectLst/>
              </a:rPr>
              <a:t>2</a:t>
            </a:r>
            <a:endParaRPr lang="ko-KR" altLang="en-US" sz="2400" b="1">
              <a:effectLst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79" y="2975495"/>
            <a:ext cx="3767725" cy="2632979"/>
          </a:xfrm>
          <a:prstGeom prst="rect">
            <a:avLst/>
          </a:prstGeom>
        </p:spPr>
      </p:pic>
      <p:sp>
        <p:nvSpPr>
          <p:cNvPr id="13" name="텍스트 개체 틀 7"/>
          <p:cNvSpPr txBox="1">
            <a:spLocks/>
          </p:cNvSpPr>
          <p:nvPr/>
        </p:nvSpPr>
        <p:spPr>
          <a:xfrm>
            <a:off x="323528" y="2941178"/>
            <a:ext cx="4738762" cy="2734082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인공지능을 탑재한 협동 로봇을 도입하여 생산 </a:t>
            </a:r>
            <a:endParaRPr kumimoji="0" lang="en-US" altLang="ko-KR" sz="2800" spc="-130" smtClean="0">
              <a:effectLst/>
              <a:latin typeface="맑은 고딕" pitchFamily="50" charset="-127"/>
              <a:ea typeface="맑은 고딕" pitchFamily="50" charset="-127"/>
            </a:endParaRPr>
          </a:p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en-US" altLang="ko-KR" sz="2800" spc="-130" smtClean="0">
                <a:effectLst/>
                <a:latin typeface="맑은 고딕" pitchFamily="50" charset="-127"/>
                <a:ea typeface="맑은 고딕" pitchFamily="50" charset="-127"/>
              </a:rPr>
              <a:t>(</a:t>
            </a: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이를 통해</a:t>
            </a:r>
            <a:r>
              <a:rPr kumimoji="0" lang="en-US" altLang="ko-KR" sz="2800" spc="-130" smtClean="0">
                <a:effectLst/>
                <a:latin typeface="맑은 고딕" pitchFamily="50" charset="-127"/>
                <a:ea typeface="맑은 고딕" pitchFamily="50" charset="-127"/>
              </a:rPr>
              <a:t>) </a:t>
            </a:r>
            <a:r>
              <a:rPr kumimoji="0" lang="ko-KR" altLang="en-US" sz="2800" b="1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사람 대신 부품을 조립하고</a:t>
            </a:r>
            <a:r>
              <a:rPr kumimoji="0" lang="en-US" altLang="ko-KR" sz="2800" b="1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,</a:t>
            </a:r>
            <a:r>
              <a:rPr kumimoji="0" lang="ko-KR" altLang="en-US" sz="2800" b="1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 안전하게 작업할 수 있도록 보조 </a:t>
            </a:r>
            <a:endParaRPr kumimoji="0" lang="en-US" altLang="ko-KR" sz="2800" b="1" spc="-130" smtClean="0">
              <a:solidFill>
                <a:schemeClr val="accent1">
                  <a:lumMod val="7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5722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36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79512" y="142852"/>
            <a:ext cx="7414209" cy="646986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altLang="ko-KR" sz="320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1 </a:t>
            </a:r>
            <a:r>
              <a:rPr lang="ko-KR" altLang="en-US" sz="320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디지털 전환에 따른 직업 세계의 변화</a:t>
            </a:r>
            <a:endParaRPr lang="en-US" altLang="ko-KR" sz="3200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" name="텍스트 개체 틀 7"/>
          <p:cNvSpPr txBox="1">
            <a:spLocks/>
          </p:cNvSpPr>
          <p:nvPr/>
        </p:nvSpPr>
        <p:spPr>
          <a:xfrm>
            <a:off x="971600" y="1069642"/>
            <a:ext cx="7584127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284163" indent="-28416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sz="3200" b="1" spc="-150">
                <a:solidFill>
                  <a:srgbClr val="C00000"/>
                </a:solidFill>
                <a:effectLst/>
                <a:latin typeface="맑은 고딕"/>
                <a:ea typeface="맑은 고딕"/>
              </a:rPr>
              <a:t>디지털 전환에 따른 직업 세계 변화의 특징</a:t>
            </a:r>
            <a:endParaRPr kumimoji="0" lang="ko-KR" altLang="en-US" sz="3200" b="1" i="0" u="none" strike="noStrike" kern="1200" cap="none" spc="-150" normalizeH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395536" y="1110288"/>
            <a:ext cx="576064" cy="4304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smtClean="0">
                <a:effectLst/>
                <a:latin typeface="+mn-ea"/>
              </a:rPr>
              <a:t>01</a:t>
            </a:r>
            <a:endParaRPr lang="ko-KR" altLang="en-US" sz="2600" b="1">
              <a:effectLst/>
              <a:latin typeface="+mn-ea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683567" y="2061371"/>
            <a:ext cx="8316708" cy="5796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" rIns="36000">
            <a:spAutoFit/>
          </a:bodyPr>
          <a:lstStyle/>
          <a:p>
            <a:pPr algn="just">
              <a:lnSpc>
                <a:spcPts val="3800"/>
              </a:lnSpc>
            </a:pPr>
            <a:r>
              <a:rPr lang="ko-KR" altLang="en-US" sz="3000" b="1" spc="-100" smtClean="0">
                <a:solidFill>
                  <a:schemeClr val="accent6">
                    <a:lumMod val="75000"/>
                  </a:schemeClr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원격 근무 환경의 확산</a:t>
            </a:r>
            <a:endParaRPr lang="en-US" altLang="ko-KR" sz="3000" b="1" spc="-100" smtClean="0">
              <a:solidFill>
                <a:schemeClr val="accent6">
                  <a:lumMod val="75000"/>
                </a:schemeClr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170508" y="2132029"/>
            <a:ext cx="360000" cy="3600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smtClean="0">
                <a:effectLst/>
              </a:rPr>
              <a:t>3</a:t>
            </a:r>
            <a:endParaRPr lang="ko-KR" altLang="en-US" sz="2400" b="1">
              <a:effectLst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2973344"/>
            <a:ext cx="3708195" cy="2637761"/>
          </a:xfrm>
          <a:prstGeom prst="rect">
            <a:avLst/>
          </a:prstGeom>
        </p:spPr>
      </p:pic>
      <p:sp>
        <p:nvSpPr>
          <p:cNvPr id="13" name="텍스트 개체 틀 7"/>
          <p:cNvSpPr txBox="1">
            <a:spLocks/>
          </p:cNvSpPr>
          <p:nvPr/>
        </p:nvSpPr>
        <p:spPr>
          <a:xfrm>
            <a:off x="323528" y="2941178"/>
            <a:ext cx="4738762" cy="3247043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디지털 기술의 발전으로 시간과 장소 제약 받지 않는 유연한 근무 환경 확산</a:t>
            </a:r>
            <a:endParaRPr kumimoji="0" lang="en-US" altLang="ko-KR" sz="2800" spc="-130" smtClean="0">
              <a:effectLst/>
              <a:latin typeface="맑은 고딕" pitchFamily="50" charset="-127"/>
              <a:ea typeface="맑은 고딕" pitchFamily="50" charset="-127"/>
            </a:endParaRPr>
          </a:p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en-US" altLang="ko-KR" sz="2800" spc="-130" smtClean="0">
                <a:effectLst/>
                <a:latin typeface="맑은 고딕" pitchFamily="50" charset="-127"/>
                <a:ea typeface="맑은 고딕" pitchFamily="50" charset="-127"/>
              </a:rPr>
              <a:t>(</a:t>
            </a: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이를 통한</a:t>
            </a:r>
            <a:r>
              <a:rPr kumimoji="0" lang="en-US" altLang="ko-KR" sz="2800" spc="-130" smtClean="0">
                <a:effectLst/>
                <a:latin typeface="맑은 고딕" pitchFamily="50" charset="-127"/>
                <a:ea typeface="맑은 고딕" pitchFamily="50" charset="-127"/>
              </a:rPr>
              <a:t>) </a:t>
            </a:r>
            <a:r>
              <a:rPr kumimoji="0" lang="ko-KR" altLang="en-US" sz="2800" b="1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원격 근무는 작업 형태와 일하는 방식을 크게 변화</a:t>
            </a:r>
            <a:endParaRPr kumimoji="0" lang="en-US" altLang="ko-KR" sz="2800" b="1" spc="-130" smtClean="0">
              <a:solidFill>
                <a:schemeClr val="accent1">
                  <a:lumMod val="7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0684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36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79512" y="142852"/>
            <a:ext cx="7414209" cy="646986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altLang="ko-KR" sz="320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1 </a:t>
            </a:r>
            <a:r>
              <a:rPr lang="ko-KR" altLang="en-US" sz="320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디지털 전환에 따른 직업 세계의 변화</a:t>
            </a:r>
            <a:endParaRPr lang="en-US" altLang="ko-KR" sz="3200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" name="텍스트 개체 틀 7"/>
          <p:cNvSpPr txBox="1">
            <a:spLocks/>
          </p:cNvSpPr>
          <p:nvPr/>
        </p:nvSpPr>
        <p:spPr>
          <a:xfrm>
            <a:off x="971600" y="1069642"/>
            <a:ext cx="7584127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284163" indent="-28416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sz="3200" b="1" spc="-150">
                <a:solidFill>
                  <a:srgbClr val="C00000"/>
                </a:solidFill>
                <a:effectLst/>
                <a:latin typeface="맑은 고딕"/>
                <a:ea typeface="맑은 고딕"/>
              </a:rPr>
              <a:t>디지털 전환에 따른 직업 세계 변화의 특징</a:t>
            </a:r>
            <a:endParaRPr kumimoji="0" lang="ko-KR" altLang="en-US" sz="3200" b="1" i="0" u="none" strike="noStrike" kern="1200" cap="none" spc="-150" normalizeH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395536" y="1110288"/>
            <a:ext cx="576064" cy="4304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smtClean="0">
                <a:effectLst/>
                <a:latin typeface="+mn-ea"/>
              </a:rPr>
              <a:t>01</a:t>
            </a:r>
            <a:endParaRPr lang="ko-KR" altLang="en-US" sz="2600" b="1">
              <a:effectLst/>
              <a:latin typeface="+mn-ea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755575" y="2060848"/>
            <a:ext cx="8244699" cy="5796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" rIns="36000">
            <a:spAutoFit/>
          </a:bodyPr>
          <a:lstStyle/>
          <a:p>
            <a:pPr algn="just">
              <a:lnSpc>
                <a:spcPts val="3800"/>
              </a:lnSpc>
            </a:pPr>
            <a:r>
              <a:rPr lang="ko-KR" altLang="en-US" sz="3000" b="1" spc="-100" smtClean="0">
                <a:solidFill>
                  <a:schemeClr val="accent6">
                    <a:lumMod val="75000"/>
                  </a:schemeClr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데이터 기반의 의사 결정</a:t>
            </a:r>
            <a:endParaRPr lang="en-US" altLang="ko-KR" sz="3000" b="1" spc="-100" smtClean="0">
              <a:solidFill>
                <a:schemeClr val="accent6">
                  <a:lumMod val="75000"/>
                </a:schemeClr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170508" y="2144043"/>
            <a:ext cx="360000" cy="3600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smtClean="0">
                <a:effectLst/>
              </a:rPr>
              <a:t>4</a:t>
            </a:r>
            <a:endParaRPr lang="ko-KR" altLang="en-US" sz="2400" b="1">
              <a:effectLst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3046925"/>
            <a:ext cx="3636186" cy="2632116"/>
          </a:xfrm>
          <a:prstGeom prst="rect">
            <a:avLst/>
          </a:prstGeom>
        </p:spPr>
      </p:pic>
      <p:sp>
        <p:nvSpPr>
          <p:cNvPr id="13" name="텍스트 개체 틀 7"/>
          <p:cNvSpPr txBox="1">
            <a:spLocks/>
          </p:cNvSpPr>
          <p:nvPr/>
        </p:nvSpPr>
        <p:spPr>
          <a:xfrm>
            <a:off x="323528" y="2941178"/>
            <a:ext cx="4824536" cy="3247043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디지털 기술의 발전으로 데이터의 수집</a:t>
            </a:r>
            <a:r>
              <a:rPr kumimoji="0" lang="en-US" altLang="ko-KR" sz="2800" spc="-130" smtClean="0">
                <a:effectLst/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분석</a:t>
            </a:r>
            <a:r>
              <a:rPr kumimoji="0" lang="en-US" altLang="ko-KR" sz="2800" spc="-130" smtClean="0">
                <a:effectLst/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활용이 더욱 중요해짐</a:t>
            </a:r>
            <a:endParaRPr kumimoji="0" lang="en-US" altLang="ko-KR" sz="2800" spc="-130" smtClean="0">
              <a:effectLst/>
              <a:latin typeface="맑은 고딕" pitchFamily="50" charset="-127"/>
              <a:ea typeface="맑은 고딕" pitchFamily="50" charset="-127"/>
            </a:endParaRPr>
          </a:p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en-US" altLang="ko-KR" sz="2800" spc="-130" smtClean="0">
                <a:effectLst/>
                <a:latin typeface="맑은 고딕" pitchFamily="50" charset="-127"/>
                <a:ea typeface="맑은 고딕" pitchFamily="50" charset="-127"/>
              </a:rPr>
              <a:t>(</a:t>
            </a: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이를 통해</a:t>
            </a:r>
            <a:r>
              <a:rPr kumimoji="0" lang="en-US" altLang="ko-KR" sz="2800" spc="-130" smtClean="0">
                <a:effectLst/>
                <a:latin typeface="맑은 고딕" pitchFamily="50" charset="-127"/>
                <a:ea typeface="맑은 고딕" pitchFamily="50" charset="-127"/>
              </a:rPr>
              <a:t>) </a:t>
            </a:r>
            <a:r>
              <a:rPr kumimoji="0" lang="ko-KR" altLang="en-US" sz="2800" b="1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기업들은 데이터를 기반으로 한 효과적인 전략 수립 및 빠른 의사 결정 </a:t>
            </a:r>
            <a:endParaRPr kumimoji="0" lang="en-US" altLang="ko-KR" sz="2800" b="1" spc="-130" smtClean="0">
              <a:solidFill>
                <a:schemeClr val="accent1">
                  <a:lumMod val="7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3950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36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79512" y="142852"/>
            <a:ext cx="7414209" cy="646986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altLang="ko-KR" sz="320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1 </a:t>
            </a:r>
            <a:r>
              <a:rPr lang="ko-KR" altLang="en-US" sz="320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디지털 전환에 따른 직업 세계의 변화</a:t>
            </a:r>
            <a:endParaRPr lang="en-US" altLang="ko-KR" sz="3200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" name="텍스트 개체 틀 7"/>
          <p:cNvSpPr txBox="1">
            <a:spLocks/>
          </p:cNvSpPr>
          <p:nvPr/>
        </p:nvSpPr>
        <p:spPr>
          <a:xfrm>
            <a:off x="971600" y="1069642"/>
            <a:ext cx="7584127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284163" indent="-28416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sz="3200" b="1" spc="-150">
                <a:solidFill>
                  <a:srgbClr val="C00000"/>
                </a:solidFill>
                <a:effectLst/>
                <a:latin typeface="맑은 고딕"/>
                <a:ea typeface="맑은 고딕"/>
              </a:rPr>
              <a:t>디지털 전환에 따른 직업 세계 변화의 특징</a:t>
            </a:r>
            <a:endParaRPr kumimoji="0" lang="ko-KR" altLang="en-US" sz="3200" b="1" i="0" u="none" strike="noStrike" kern="1200" cap="none" spc="-150" normalizeH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395536" y="1110288"/>
            <a:ext cx="576064" cy="4304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smtClean="0">
                <a:effectLst/>
                <a:latin typeface="+mn-ea"/>
              </a:rPr>
              <a:t>01</a:t>
            </a:r>
            <a:endParaRPr lang="ko-KR" altLang="en-US" sz="2600" b="1">
              <a:effectLst/>
              <a:latin typeface="+mn-ea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755576" y="2105265"/>
            <a:ext cx="8244506" cy="5796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" rIns="36000">
            <a:spAutoFit/>
          </a:bodyPr>
          <a:lstStyle/>
          <a:p>
            <a:pPr algn="just">
              <a:lnSpc>
                <a:spcPts val="3800"/>
              </a:lnSpc>
            </a:pPr>
            <a:r>
              <a:rPr lang="ko-KR" altLang="en-US" sz="3000" b="1" spc="-100" smtClean="0">
                <a:solidFill>
                  <a:schemeClr val="accent6">
                    <a:lumMod val="75000"/>
                  </a:schemeClr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새로운 직업의 등장 </a:t>
            </a:r>
            <a:endParaRPr lang="en-US" altLang="ko-KR" sz="3000" b="1" spc="-100" smtClean="0">
              <a:solidFill>
                <a:schemeClr val="accent6">
                  <a:lumMod val="75000"/>
                </a:schemeClr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170508" y="2188460"/>
            <a:ext cx="360000" cy="3600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smtClean="0">
                <a:effectLst/>
              </a:rPr>
              <a:t>5</a:t>
            </a:r>
            <a:endParaRPr lang="ko-KR" altLang="en-US" sz="2400" b="1">
              <a:effectLst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2976683"/>
            <a:ext cx="3708002" cy="2632116"/>
          </a:xfrm>
          <a:prstGeom prst="rect">
            <a:avLst/>
          </a:prstGeom>
        </p:spPr>
      </p:pic>
      <p:sp>
        <p:nvSpPr>
          <p:cNvPr id="13" name="텍스트 개체 틀 7"/>
          <p:cNvSpPr txBox="1">
            <a:spLocks/>
          </p:cNvSpPr>
          <p:nvPr/>
        </p:nvSpPr>
        <p:spPr>
          <a:xfrm>
            <a:off x="323528" y="2941178"/>
            <a:ext cx="4680520" cy="3247043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디지털 기술에 대한 수요로 이전에 없던 새로운 직업과 일자리 창출</a:t>
            </a:r>
            <a:endParaRPr kumimoji="0" lang="en-US" altLang="ko-KR" sz="2800" spc="-130" smtClean="0">
              <a:effectLst/>
              <a:latin typeface="맑은 고딕" pitchFamily="50" charset="-127"/>
              <a:ea typeface="맑은 고딕" pitchFamily="50" charset="-127"/>
            </a:endParaRPr>
          </a:p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en-US" altLang="ko-KR" sz="2800" spc="-130" smtClean="0">
                <a:effectLst/>
                <a:latin typeface="맑은 고딕" pitchFamily="50" charset="-127"/>
                <a:ea typeface="맑은 고딕" pitchFamily="50" charset="-127"/>
              </a:rPr>
              <a:t>(</a:t>
            </a:r>
            <a:r>
              <a:rPr kumimoji="0" lang="ko-KR" altLang="en-US" sz="2800" spc="-130" smtClean="0">
                <a:effectLst/>
                <a:latin typeface="맑은 고딕" pitchFamily="50" charset="-127"/>
                <a:ea typeface="맑은 고딕" pitchFamily="50" charset="-127"/>
              </a:rPr>
              <a:t>이를 통해</a:t>
            </a:r>
            <a:r>
              <a:rPr kumimoji="0" lang="en-US" altLang="ko-KR" sz="2800" spc="-130" smtClean="0">
                <a:effectLst/>
                <a:latin typeface="맑은 고딕" pitchFamily="50" charset="-127"/>
                <a:ea typeface="맑은 고딕" pitchFamily="50" charset="-127"/>
              </a:rPr>
              <a:t>) </a:t>
            </a:r>
            <a:r>
              <a:rPr kumimoji="0" lang="ko-KR" altLang="en-US" sz="2800" b="1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홀로그램 전시기획가</a:t>
            </a:r>
            <a:r>
              <a:rPr kumimoji="0" lang="en-US" altLang="ko-KR" sz="2800" b="1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800" b="1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빅데이터 애널리스트</a:t>
            </a:r>
            <a:r>
              <a:rPr kumimoji="0" lang="en-US" altLang="ko-KR" sz="2800" b="1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800" b="1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드론 조종사</a:t>
            </a:r>
            <a:r>
              <a:rPr kumimoji="0" lang="en-US" altLang="ko-KR" sz="2800" b="1" spc="-13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2800" b="1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등이 등장 </a:t>
            </a:r>
            <a:endParaRPr kumimoji="0" lang="en-US" altLang="ko-KR" sz="2800" b="1" spc="-130" smtClean="0">
              <a:solidFill>
                <a:schemeClr val="accent1">
                  <a:lumMod val="7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9389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38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79512" y="142852"/>
            <a:ext cx="7414209" cy="646986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altLang="ko-KR" sz="320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1 </a:t>
            </a:r>
            <a:r>
              <a:rPr lang="ko-KR" altLang="en-US" sz="320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디지털 전환에 따른 직업 세계의 변화</a:t>
            </a:r>
            <a:endParaRPr lang="en-US" altLang="ko-KR" sz="3200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" name="텍스트 개체 틀 7"/>
          <p:cNvSpPr txBox="1">
            <a:spLocks/>
          </p:cNvSpPr>
          <p:nvPr/>
        </p:nvSpPr>
        <p:spPr>
          <a:xfrm>
            <a:off x="971600" y="1069642"/>
            <a:ext cx="6676828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284163" indent="-28416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sz="3200" b="1" spc="-150">
                <a:solidFill>
                  <a:srgbClr val="C00000"/>
                </a:solidFill>
                <a:effectLst/>
                <a:latin typeface="맑은 고딕"/>
                <a:ea typeface="맑은 고딕"/>
              </a:rPr>
              <a:t>다양한 직업 분야의 디지털 전환 사례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395536" y="1110288"/>
            <a:ext cx="576064" cy="4304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smtClean="0">
                <a:effectLst/>
                <a:latin typeface="+mn-ea"/>
              </a:rPr>
              <a:t>02</a:t>
            </a:r>
            <a:endParaRPr lang="ko-KR" altLang="en-US" sz="2600" b="1">
              <a:effectLst/>
              <a:latin typeface="+mn-ea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592" y="1861207"/>
            <a:ext cx="6810896" cy="2227532"/>
          </a:xfrm>
          <a:prstGeom prst="rect">
            <a:avLst/>
          </a:prstGeom>
        </p:spPr>
      </p:pic>
      <p:sp>
        <p:nvSpPr>
          <p:cNvPr id="9" name="텍스트 개체 틀 7"/>
          <p:cNvSpPr txBox="1">
            <a:spLocks/>
          </p:cNvSpPr>
          <p:nvPr/>
        </p:nvSpPr>
        <p:spPr>
          <a:xfrm>
            <a:off x="2151107" y="4149080"/>
            <a:ext cx="6733440" cy="1708160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600" spc="-130" smtClean="0">
                <a:effectLst/>
                <a:latin typeface="맑은 고딕" pitchFamily="50" charset="-127"/>
                <a:ea typeface="맑은 고딕" pitchFamily="50" charset="-127"/>
              </a:rPr>
              <a:t>과거에는 정보 수집과 분석이 느리고 제한적</a:t>
            </a:r>
            <a:endParaRPr kumimoji="0" lang="en-US" altLang="ko-KR" sz="2600" spc="-130" smtClean="0">
              <a:solidFill>
                <a:schemeClr val="accent1">
                  <a:lumMod val="7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  <a:p>
            <a:pPr marL="360000" indent="-457200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</a:pPr>
            <a:r>
              <a:rPr kumimoji="0" lang="ko-KR" altLang="en-US" sz="2600" b="1" spc="-130" smtClean="0">
                <a:solidFill>
                  <a:srgbClr val="FF0000"/>
                </a:solidFill>
                <a:effectLst/>
                <a:latin typeface="맑은 고딕" pitchFamily="50" charset="-127"/>
                <a:ea typeface="맑은 고딕" pitchFamily="50" charset="-127"/>
              </a:rPr>
              <a:t>→</a:t>
            </a:r>
            <a:r>
              <a:rPr kumimoji="0" lang="ko-KR" altLang="en-US" sz="2600" spc="-130" smtClean="0">
                <a:effectLst/>
                <a:latin typeface="맑은 고딕" pitchFamily="50" charset="-127"/>
                <a:ea typeface="맑은 고딕" pitchFamily="50" charset="-127"/>
              </a:rPr>
              <a:t> 디지털 기술 도입 및 데이터 분석을 기반으로 </a:t>
            </a:r>
            <a:r>
              <a:rPr kumimoji="0" lang="ko-KR" altLang="en-US" sz="2600" b="1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신속하고 효율적으로 문제 해결 </a:t>
            </a:r>
            <a:endParaRPr kumimoji="0" lang="en-US" altLang="ko-KR" sz="2600" b="1" spc="-130" smtClean="0">
              <a:solidFill>
                <a:schemeClr val="accent1">
                  <a:lumMod val="7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251520" y="1861207"/>
            <a:ext cx="1800200" cy="423208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mtClean="0">
                <a:solidFill>
                  <a:srgbClr val="C00000"/>
                </a:solidFill>
                <a:effectLst/>
              </a:rPr>
              <a:t>사례 </a:t>
            </a:r>
            <a:r>
              <a:rPr lang="en-US" altLang="ko-KR" sz="4500" b="1" smtClean="0">
                <a:solidFill>
                  <a:srgbClr val="C00000"/>
                </a:solidFill>
                <a:effectLst/>
              </a:rPr>
              <a:t>1</a:t>
            </a:r>
          </a:p>
          <a:p>
            <a:pPr algn="ctr"/>
            <a:endParaRPr lang="en-US" altLang="ko-KR" sz="2400" b="1">
              <a:solidFill>
                <a:srgbClr val="FF0000"/>
              </a:solidFill>
              <a:effectLst/>
            </a:endParaRPr>
          </a:p>
          <a:p>
            <a:pPr algn="ctr"/>
            <a:endParaRPr lang="en-US" altLang="ko-KR" sz="2400" b="1" smtClean="0">
              <a:solidFill>
                <a:srgbClr val="FF0000"/>
              </a:solidFill>
              <a:effectLst/>
            </a:endParaRPr>
          </a:p>
          <a:p>
            <a:pPr algn="ctr"/>
            <a:endParaRPr lang="en-US" altLang="ko-KR" sz="2400" b="1">
              <a:solidFill>
                <a:srgbClr val="FF0000"/>
              </a:solidFill>
              <a:effectLst/>
            </a:endParaRPr>
          </a:p>
          <a:p>
            <a:pPr algn="ctr"/>
            <a:endParaRPr lang="en-US" altLang="ko-KR" sz="2400" b="1" smtClean="0">
              <a:solidFill>
                <a:srgbClr val="FF0000"/>
              </a:solidFill>
              <a:effectLst/>
            </a:endParaRPr>
          </a:p>
          <a:p>
            <a:pPr algn="ctr"/>
            <a:endParaRPr lang="en-US" altLang="ko-KR" sz="2400" b="1">
              <a:solidFill>
                <a:srgbClr val="FF0000"/>
              </a:solidFill>
              <a:effectLst/>
            </a:endParaRPr>
          </a:p>
          <a:p>
            <a:pPr algn="ctr"/>
            <a:endParaRPr lang="ko-KR" altLang="en-US" sz="2400" b="1">
              <a:solidFill>
                <a:srgbClr val="FF0000"/>
              </a:solidFill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3211576"/>
            <a:ext cx="1656184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2700" b="1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문제 해결 방식의 변화</a:t>
            </a:r>
            <a:endParaRPr lang="ko-KR" altLang="en-US" sz="2700" b="1">
              <a:solidFill>
                <a:schemeClr val="tx1">
                  <a:lumMod val="75000"/>
                  <a:lumOff val="25000"/>
                </a:schemeClr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7006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38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79512" y="142852"/>
            <a:ext cx="7414209" cy="646986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altLang="ko-KR" sz="320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1 </a:t>
            </a:r>
            <a:r>
              <a:rPr lang="ko-KR" altLang="en-US" sz="320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디지털 전환에 따른 직업 세계의 변화</a:t>
            </a:r>
            <a:endParaRPr lang="en-US" altLang="ko-KR" sz="3200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" name="텍스트 개체 틀 7"/>
          <p:cNvSpPr txBox="1">
            <a:spLocks/>
          </p:cNvSpPr>
          <p:nvPr/>
        </p:nvSpPr>
        <p:spPr>
          <a:xfrm>
            <a:off x="971600" y="1069642"/>
            <a:ext cx="6676828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284163" indent="-28416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sz="3200" b="1" spc="-150">
                <a:solidFill>
                  <a:srgbClr val="C00000"/>
                </a:solidFill>
                <a:effectLst/>
                <a:latin typeface="맑은 고딕"/>
                <a:ea typeface="맑은 고딕"/>
              </a:rPr>
              <a:t>다양한 직업 분야의 디지털 전환 사례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395536" y="1110288"/>
            <a:ext cx="576064" cy="4304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smtClean="0">
                <a:effectLst/>
                <a:latin typeface="+mn-ea"/>
              </a:rPr>
              <a:t>02</a:t>
            </a:r>
            <a:endParaRPr lang="ko-KR" altLang="en-US" sz="2600" b="1">
              <a:effectLst/>
              <a:latin typeface="+mn-ea"/>
            </a:endParaRPr>
          </a:p>
        </p:txBody>
      </p:sp>
      <p:sp>
        <p:nvSpPr>
          <p:cNvPr id="9" name="텍스트 개체 틀 7"/>
          <p:cNvSpPr txBox="1">
            <a:spLocks/>
          </p:cNvSpPr>
          <p:nvPr/>
        </p:nvSpPr>
        <p:spPr>
          <a:xfrm>
            <a:off x="2151106" y="4149080"/>
            <a:ext cx="6885389" cy="1708160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600" spc="-130" smtClean="0">
                <a:effectLst/>
                <a:latin typeface="맑은 고딕" pitchFamily="50" charset="-127"/>
                <a:ea typeface="맑은 고딕" pitchFamily="50" charset="-127"/>
              </a:rPr>
              <a:t>과거에는 대면으로 문서를 교환하고 협업</a:t>
            </a:r>
            <a:endParaRPr kumimoji="0" lang="en-US" altLang="ko-KR" sz="2600" spc="-130" smtClean="0">
              <a:effectLst/>
              <a:latin typeface="맑은 고딕" pitchFamily="50" charset="-127"/>
              <a:ea typeface="맑은 고딕" pitchFamily="50" charset="-127"/>
            </a:endParaRPr>
          </a:p>
          <a:p>
            <a:pPr marL="360000" indent="-457200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</a:pPr>
            <a:r>
              <a:rPr kumimoji="0" lang="ko-KR" altLang="en-US" sz="2600" b="1" spc="-130">
                <a:solidFill>
                  <a:srgbClr val="FF0000"/>
                </a:solidFill>
                <a:effectLst/>
                <a:latin typeface="맑은 고딕" pitchFamily="50" charset="-127"/>
                <a:ea typeface="맑은 고딕" pitchFamily="50" charset="-127"/>
              </a:rPr>
              <a:t>→ </a:t>
            </a:r>
            <a:r>
              <a:rPr kumimoji="0" lang="ko-KR" altLang="en-US" sz="2600" spc="-130" smtClean="0">
                <a:effectLst/>
                <a:latin typeface="맑은 고딕" pitchFamily="50" charset="-127"/>
                <a:ea typeface="맑은 고딕" pitchFamily="50" charset="-127"/>
              </a:rPr>
              <a:t>온라인상에서 디지털 도구를 통해 </a:t>
            </a:r>
            <a:r>
              <a:rPr kumimoji="0" lang="ko-KR" altLang="en-US" sz="2600" b="1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실시간으로 문서를 주고 받으며 디지털 협업이 가능해짐</a:t>
            </a:r>
            <a:endParaRPr kumimoji="0" lang="en-US" altLang="ko-KR" sz="2600" b="1" spc="-130" smtClean="0">
              <a:solidFill>
                <a:schemeClr val="accent1">
                  <a:lumMod val="7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251520" y="1861207"/>
            <a:ext cx="1800200" cy="437610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mtClean="0">
                <a:solidFill>
                  <a:srgbClr val="C00000"/>
                </a:solidFill>
                <a:effectLst/>
              </a:rPr>
              <a:t>사례 </a:t>
            </a:r>
            <a:r>
              <a:rPr lang="en-US" altLang="ko-KR" sz="4500" b="1" smtClean="0">
                <a:solidFill>
                  <a:srgbClr val="C00000"/>
                </a:solidFill>
                <a:effectLst/>
              </a:rPr>
              <a:t>2</a:t>
            </a:r>
          </a:p>
          <a:p>
            <a:pPr algn="ctr"/>
            <a:endParaRPr lang="en-US" altLang="ko-KR" sz="2400" b="1">
              <a:solidFill>
                <a:srgbClr val="FF0000"/>
              </a:solidFill>
              <a:effectLst/>
            </a:endParaRPr>
          </a:p>
          <a:p>
            <a:pPr algn="ctr"/>
            <a:endParaRPr lang="en-US" altLang="ko-KR" sz="2400" b="1" smtClean="0">
              <a:solidFill>
                <a:srgbClr val="FF0000"/>
              </a:solidFill>
              <a:effectLst/>
            </a:endParaRPr>
          </a:p>
          <a:p>
            <a:pPr algn="ctr"/>
            <a:endParaRPr lang="en-US" altLang="ko-KR" sz="2400" b="1">
              <a:solidFill>
                <a:srgbClr val="FF0000"/>
              </a:solidFill>
              <a:effectLst/>
            </a:endParaRPr>
          </a:p>
          <a:p>
            <a:pPr algn="ctr"/>
            <a:endParaRPr lang="en-US" altLang="ko-KR" sz="2400" b="1" smtClean="0">
              <a:solidFill>
                <a:srgbClr val="FF0000"/>
              </a:solidFill>
              <a:effectLst/>
            </a:endParaRPr>
          </a:p>
          <a:p>
            <a:pPr algn="ctr"/>
            <a:endParaRPr lang="en-US" altLang="ko-KR" sz="2400" b="1">
              <a:solidFill>
                <a:srgbClr val="FF0000"/>
              </a:solidFill>
              <a:effectLst/>
            </a:endParaRPr>
          </a:p>
          <a:p>
            <a:pPr algn="ctr"/>
            <a:endParaRPr lang="ko-KR" altLang="en-US" sz="2400" b="1">
              <a:solidFill>
                <a:srgbClr val="FF0000"/>
              </a:solidFill>
              <a:effectLst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1902805"/>
            <a:ext cx="6768752" cy="21742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3528" y="3211576"/>
            <a:ext cx="163818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2800" b="1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협업방식의 변화</a:t>
            </a:r>
            <a:endParaRPr lang="ko-KR" altLang="en-US" sz="2800" b="1">
              <a:solidFill>
                <a:schemeClr val="tx1">
                  <a:lumMod val="75000"/>
                  <a:lumOff val="25000"/>
                </a:schemeClr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2655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38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79512" y="142852"/>
            <a:ext cx="7414209" cy="646986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altLang="ko-KR" sz="320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1 </a:t>
            </a:r>
            <a:r>
              <a:rPr lang="ko-KR" altLang="en-US" sz="320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디지털 전환에 따른 직업 세계의 변화</a:t>
            </a:r>
            <a:endParaRPr lang="en-US" altLang="ko-KR" sz="3200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" name="텍스트 개체 틀 7"/>
          <p:cNvSpPr txBox="1">
            <a:spLocks/>
          </p:cNvSpPr>
          <p:nvPr/>
        </p:nvSpPr>
        <p:spPr>
          <a:xfrm>
            <a:off x="971600" y="1069642"/>
            <a:ext cx="6676828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284163" indent="-28416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sz="3200" b="1" spc="-150">
                <a:solidFill>
                  <a:srgbClr val="C00000"/>
                </a:solidFill>
                <a:effectLst/>
                <a:latin typeface="맑은 고딕"/>
                <a:ea typeface="맑은 고딕"/>
              </a:rPr>
              <a:t>다양한 직업 분야의 디지털 전환 사례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395536" y="1110288"/>
            <a:ext cx="576064" cy="4304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smtClean="0">
                <a:effectLst/>
                <a:latin typeface="+mn-ea"/>
              </a:rPr>
              <a:t>02</a:t>
            </a:r>
            <a:endParaRPr lang="ko-KR" altLang="en-US" sz="2600" b="1">
              <a:effectLst/>
              <a:latin typeface="+mn-ea"/>
            </a:endParaRPr>
          </a:p>
        </p:txBody>
      </p:sp>
      <p:sp>
        <p:nvSpPr>
          <p:cNvPr id="9" name="텍스트 개체 틀 7"/>
          <p:cNvSpPr txBox="1">
            <a:spLocks/>
          </p:cNvSpPr>
          <p:nvPr/>
        </p:nvSpPr>
        <p:spPr>
          <a:xfrm>
            <a:off x="2151107" y="4149080"/>
            <a:ext cx="6733440" cy="1708160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600" spc="-130" smtClean="0">
                <a:effectLst/>
                <a:latin typeface="맑은 고딕" pitchFamily="50" charset="-127"/>
                <a:ea typeface="맑은 고딕" pitchFamily="50" charset="-127"/>
              </a:rPr>
              <a:t>과거에는 수작업이나 기계를 이용한 생산 방식</a:t>
            </a:r>
            <a:endParaRPr kumimoji="0" lang="en-US" altLang="ko-KR" sz="2600" spc="-130" smtClean="0">
              <a:effectLst/>
              <a:latin typeface="맑은 고딕" pitchFamily="50" charset="-127"/>
              <a:ea typeface="맑은 고딕" pitchFamily="50" charset="-127"/>
            </a:endParaRPr>
          </a:p>
          <a:p>
            <a:pPr marL="360000" indent="-457200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</a:pPr>
            <a:r>
              <a:rPr kumimoji="0" lang="ko-KR" altLang="en-US" sz="2600" b="1" spc="-130">
                <a:solidFill>
                  <a:srgbClr val="FF0000"/>
                </a:solidFill>
                <a:effectLst/>
                <a:latin typeface="맑은 고딕" pitchFamily="50" charset="-127"/>
                <a:ea typeface="맑은 고딕" pitchFamily="50" charset="-127"/>
              </a:rPr>
              <a:t>→ </a:t>
            </a:r>
            <a:r>
              <a:rPr kumimoji="0" lang="ko-KR" altLang="en-US" sz="2600" b="1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인공지능이</a:t>
            </a:r>
            <a:r>
              <a:rPr kumimoji="0" lang="ko-KR" altLang="en-US" sz="2600" spc="-130" smtClean="0">
                <a:effectLst/>
                <a:latin typeface="맑은 고딕" pitchFamily="50" charset="-127"/>
                <a:ea typeface="맑은 고딕" pitchFamily="50" charset="-127"/>
              </a:rPr>
              <a:t> 제품 생산 및 데이터를 수집</a:t>
            </a:r>
            <a:r>
              <a:rPr kumimoji="0" lang="en-US" altLang="ko-KR" sz="2600" spc="-130">
                <a:effectLst/>
                <a:latin typeface="맑은 고딕" pitchFamily="50" charset="-127"/>
                <a:ea typeface="맑은 고딕" pitchFamily="50" charset="-127"/>
              </a:rPr>
              <a:t>·</a:t>
            </a:r>
            <a:r>
              <a:rPr kumimoji="0" lang="ko-KR" altLang="en-US" sz="2600" spc="-130" smtClean="0">
                <a:effectLst/>
                <a:latin typeface="맑은 고딕" pitchFamily="50" charset="-127"/>
                <a:ea typeface="맑은 고딕" pitchFamily="50" charset="-127"/>
              </a:rPr>
              <a:t>분석하고 </a:t>
            </a:r>
            <a:r>
              <a:rPr kumimoji="0" lang="ko-KR" altLang="en-US" sz="2600" b="1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효율적으로 생산</a:t>
            </a:r>
            <a:r>
              <a:rPr kumimoji="0" lang="en-US" altLang="ko-KR" sz="2600" b="1" spc="-13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·</a:t>
            </a:r>
            <a:r>
              <a:rPr kumimoji="0" lang="ko-KR" altLang="en-US" sz="2600" b="1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관리를 수행</a:t>
            </a:r>
            <a:endParaRPr kumimoji="0" lang="en-US" altLang="ko-KR" sz="2600" b="1" spc="-130" smtClean="0">
              <a:solidFill>
                <a:schemeClr val="accent1">
                  <a:lumMod val="7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251520" y="1861207"/>
            <a:ext cx="1800200" cy="4376105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mtClean="0">
                <a:solidFill>
                  <a:srgbClr val="C00000"/>
                </a:solidFill>
                <a:effectLst/>
              </a:rPr>
              <a:t>사례 </a:t>
            </a:r>
            <a:r>
              <a:rPr lang="en-US" altLang="ko-KR" sz="4500" b="1" smtClean="0">
                <a:solidFill>
                  <a:srgbClr val="C00000"/>
                </a:solidFill>
                <a:effectLst/>
              </a:rPr>
              <a:t>3</a:t>
            </a:r>
          </a:p>
          <a:p>
            <a:pPr algn="ctr"/>
            <a:endParaRPr lang="en-US" altLang="ko-KR" sz="2400" b="1">
              <a:solidFill>
                <a:srgbClr val="FF0000"/>
              </a:solidFill>
              <a:effectLst/>
            </a:endParaRPr>
          </a:p>
          <a:p>
            <a:pPr algn="ctr"/>
            <a:endParaRPr lang="en-US" altLang="ko-KR" sz="2400" b="1" smtClean="0">
              <a:solidFill>
                <a:srgbClr val="FF0000"/>
              </a:solidFill>
              <a:effectLst/>
            </a:endParaRPr>
          </a:p>
          <a:p>
            <a:pPr algn="ctr"/>
            <a:endParaRPr lang="en-US" altLang="ko-KR" sz="2400" b="1">
              <a:solidFill>
                <a:srgbClr val="FF0000"/>
              </a:solidFill>
              <a:effectLst/>
            </a:endParaRPr>
          </a:p>
          <a:p>
            <a:pPr algn="ctr"/>
            <a:endParaRPr lang="en-US" altLang="ko-KR" sz="2400" b="1" smtClean="0">
              <a:solidFill>
                <a:srgbClr val="FF0000"/>
              </a:solidFill>
              <a:effectLst/>
            </a:endParaRPr>
          </a:p>
          <a:p>
            <a:pPr algn="ctr"/>
            <a:endParaRPr lang="en-US" altLang="ko-KR" sz="2400" b="1">
              <a:solidFill>
                <a:srgbClr val="FF0000"/>
              </a:solidFill>
              <a:effectLst/>
            </a:endParaRPr>
          </a:p>
          <a:p>
            <a:pPr algn="ctr"/>
            <a:endParaRPr lang="ko-KR" altLang="en-US" sz="2400" b="1">
              <a:solidFill>
                <a:srgbClr val="FF0000"/>
              </a:solidFill>
              <a:effectLst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3211576"/>
            <a:ext cx="1728192" cy="1930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2800" b="1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물건 생산제작 방식의 변화</a:t>
            </a:r>
            <a:endParaRPr lang="ko-KR" altLang="en-US" sz="2800" b="1">
              <a:solidFill>
                <a:schemeClr val="tx1">
                  <a:lumMod val="75000"/>
                  <a:lumOff val="25000"/>
                </a:schemeClr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1844824"/>
            <a:ext cx="6768752" cy="213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21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39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79512" y="142852"/>
            <a:ext cx="7414209" cy="646986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altLang="ko-KR" sz="320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1 </a:t>
            </a:r>
            <a:r>
              <a:rPr lang="ko-KR" altLang="en-US" sz="320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디지털 전환에 따른 직업 세계의 변화</a:t>
            </a:r>
            <a:endParaRPr lang="en-US" altLang="ko-KR" sz="3200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" name="텍스트 개체 틀 7"/>
          <p:cNvSpPr txBox="1">
            <a:spLocks/>
          </p:cNvSpPr>
          <p:nvPr/>
        </p:nvSpPr>
        <p:spPr>
          <a:xfrm>
            <a:off x="971600" y="1069642"/>
            <a:ext cx="6676828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284163" indent="-28416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sz="3200" b="1" spc="-150">
                <a:solidFill>
                  <a:srgbClr val="C00000"/>
                </a:solidFill>
                <a:effectLst/>
                <a:latin typeface="맑은 고딕"/>
                <a:ea typeface="맑은 고딕"/>
              </a:rPr>
              <a:t>다양한 직업 분야의 디지털 전환 사례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395536" y="1110288"/>
            <a:ext cx="576064" cy="4304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smtClean="0">
                <a:effectLst/>
                <a:latin typeface="+mn-ea"/>
              </a:rPr>
              <a:t>02</a:t>
            </a:r>
            <a:endParaRPr lang="ko-KR" altLang="en-US" sz="2600" b="1">
              <a:effectLst/>
              <a:latin typeface="+mn-ea"/>
            </a:endParaRPr>
          </a:p>
        </p:txBody>
      </p:sp>
      <p:sp>
        <p:nvSpPr>
          <p:cNvPr id="9" name="텍스트 개체 틀 7"/>
          <p:cNvSpPr txBox="1">
            <a:spLocks/>
          </p:cNvSpPr>
          <p:nvPr/>
        </p:nvSpPr>
        <p:spPr>
          <a:xfrm>
            <a:off x="2151107" y="4149080"/>
            <a:ext cx="6733440" cy="1708160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600" spc="-130" smtClean="0">
                <a:effectLst/>
                <a:latin typeface="맑은 고딕" pitchFamily="50" charset="-127"/>
                <a:ea typeface="맑은 고딕" pitchFamily="50" charset="-127"/>
              </a:rPr>
              <a:t>과거에는 공장에서 미리 제작된 상품을 판매</a:t>
            </a:r>
            <a:endParaRPr kumimoji="0" lang="en-US" altLang="ko-KR" sz="2600" spc="-130" smtClean="0">
              <a:effectLst/>
              <a:latin typeface="맑은 고딕" pitchFamily="50" charset="-127"/>
              <a:ea typeface="맑은 고딕" pitchFamily="50" charset="-127"/>
            </a:endParaRPr>
          </a:p>
          <a:p>
            <a:pPr marL="360000" indent="-457200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</a:pPr>
            <a:r>
              <a:rPr kumimoji="0" lang="ko-KR" altLang="en-US" sz="2600" b="1" spc="-130">
                <a:solidFill>
                  <a:srgbClr val="FF0000"/>
                </a:solidFill>
                <a:effectLst/>
                <a:latin typeface="맑은 고딕" pitchFamily="50" charset="-127"/>
                <a:ea typeface="맑은 고딕" pitchFamily="50" charset="-127"/>
              </a:rPr>
              <a:t>→ </a:t>
            </a:r>
            <a:r>
              <a:rPr kumimoji="0" lang="ko-KR" altLang="en-US" sz="2600" spc="-130" smtClean="0">
                <a:effectLst/>
                <a:latin typeface="맑은 고딕" pitchFamily="50" charset="-127"/>
                <a:ea typeface="맑은 고딕" pitchFamily="50" charset="-127"/>
              </a:rPr>
              <a:t>빅데이터와 인공지능 기술을 통해 </a:t>
            </a:r>
            <a:r>
              <a:rPr kumimoji="0" lang="ko-KR" altLang="en-US" sz="2600" b="1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고객 맞춤형 상품 판매 및 고객 취향에 따라 광고 제공</a:t>
            </a:r>
            <a:endParaRPr kumimoji="0" lang="en-US" altLang="ko-KR" sz="2600" b="1" spc="-130" smtClean="0">
              <a:solidFill>
                <a:schemeClr val="accent1">
                  <a:lumMod val="7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251520" y="1861207"/>
            <a:ext cx="1800200" cy="437610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mtClean="0">
                <a:solidFill>
                  <a:srgbClr val="C00000"/>
                </a:solidFill>
                <a:effectLst/>
              </a:rPr>
              <a:t>사례 </a:t>
            </a:r>
            <a:r>
              <a:rPr lang="en-US" altLang="ko-KR" sz="4500" b="1">
                <a:solidFill>
                  <a:srgbClr val="C00000"/>
                </a:solidFill>
                <a:effectLst/>
              </a:rPr>
              <a:t>4</a:t>
            </a:r>
            <a:endParaRPr lang="en-US" altLang="ko-KR" sz="4500" b="1" smtClean="0">
              <a:solidFill>
                <a:srgbClr val="C00000"/>
              </a:solidFill>
              <a:effectLst/>
            </a:endParaRPr>
          </a:p>
          <a:p>
            <a:pPr algn="ctr"/>
            <a:endParaRPr lang="en-US" altLang="ko-KR" sz="2400" b="1">
              <a:solidFill>
                <a:srgbClr val="FF0000"/>
              </a:solidFill>
              <a:effectLst/>
            </a:endParaRPr>
          </a:p>
          <a:p>
            <a:pPr algn="ctr"/>
            <a:endParaRPr lang="en-US" altLang="ko-KR" sz="2400" b="1" smtClean="0">
              <a:solidFill>
                <a:srgbClr val="FF0000"/>
              </a:solidFill>
              <a:effectLst/>
            </a:endParaRPr>
          </a:p>
          <a:p>
            <a:pPr algn="ctr"/>
            <a:endParaRPr lang="en-US" altLang="ko-KR" sz="2400" b="1">
              <a:solidFill>
                <a:srgbClr val="FF0000"/>
              </a:solidFill>
              <a:effectLst/>
            </a:endParaRPr>
          </a:p>
          <a:p>
            <a:pPr algn="ctr"/>
            <a:endParaRPr lang="en-US" altLang="ko-KR" sz="2400" b="1" smtClean="0">
              <a:solidFill>
                <a:srgbClr val="FF0000"/>
              </a:solidFill>
              <a:effectLst/>
            </a:endParaRPr>
          </a:p>
          <a:p>
            <a:pPr algn="ctr"/>
            <a:endParaRPr lang="en-US" altLang="ko-KR" sz="2400" b="1">
              <a:solidFill>
                <a:srgbClr val="FF0000"/>
              </a:solidFill>
              <a:effectLst/>
            </a:endParaRPr>
          </a:p>
          <a:p>
            <a:pPr algn="ctr"/>
            <a:endParaRPr lang="ko-KR" altLang="en-US" sz="2400" b="1">
              <a:solidFill>
                <a:srgbClr val="FF0000"/>
              </a:solidFill>
              <a:effectLst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3211576"/>
            <a:ext cx="17281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2800" b="1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물건 판매 방식의 변화</a:t>
            </a:r>
            <a:endParaRPr lang="ko-KR" altLang="en-US" sz="2800" b="1">
              <a:solidFill>
                <a:schemeClr val="tx1">
                  <a:lumMod val="75000"/>
                  <a:lumOff val="25000"/>
                </a:schemeClr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107" y="1870015"/>
            <a:ext cx="6769055" cy="211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42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14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79512" y="142852"/>
            <a:ext cx="4672950" cy="71508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altLang="ko-KR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1 </a:t>
            </a:r>
            <a:r>
              <a:rPr lang="ko-KR" altLang="en-US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디지털 전환의 이해</a:t>
            </a:r>
            <a:endParaRPr lang="en-US" altLang="ko-KR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6" name="텍스트 개체 틀 7"/>
          <p:cNvSpPr txBox="1">
            <a:spLocks/>
          </p:cNvSpPr>
          <p:nvPr/>
        </p:nvSpPr>
        <p:spPr>
          <a:xfrm>
            <a:off x="683568" y="1988840"/>
            <a:ext cx="8280000" cy="3554819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457200" indent="-457200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kumimoji="0" lang="ko-KR" altLang="en-US" sz="3000" spc="-130" smtClean="0">
                <a:effectLst/>
                <a:latin typeface="맑은 고딕" pitchFamily="50" charset="-127"/>
                <a:ea typeface="맑은 고딕" pitchFamily="50" charset="-127"/>
              </a:rPr>
              <a:t>업무</a:t>
            </a:r>
            <a:r>
              <a:rPr kumimoji="0" lang="en-US" altLang="ko-KR" sz="3000" spc="-130" smtClean="0">
                <a:effectLst/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3000" spc="-130" smtClean="0">
                <a:effectLst/>
                <a:latin typeface="맑은 고딕" pitchFamily="50" charset="-127"/>
                <a:ea typeface="맑은 고딕" pitchFamily="50" charset="-127"/>
              </a:rPr>
              <a:t>자동화 </a:t>
            </a:r>
            <a:endParaRPr kumimoji="0" lang="en-US" altLang="ko-KR" sz="3000" spc="-130" smtClean="0">
              <a:effectLst/>
              <a:latin typeface="맑은 고딕" pitchFamily="50" charset="-127"/>
              <a:ea typeface="맑은 고딕" pitchFamily="50" charset="-127"/>
            </a:endParaRPr>
          </a:p>
          <a:p>
            <a:pPr marL="457200" indent="-457200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kumimoji="0" lang="ko-KR" altLang="en-US" sz="3000" spc="-130" smtClean="0">
                <a:effectLst/>
                <a:latin typeface="맑은 고딕" pitchFamily="50" charset="-127"/>
                <a:ea typeface="맑은 고딕" pitchFamily="50" charset="-127"/>
              </a:rPr>
              <a:t>투입 인력의 최적화 </a:t>
            </a:r>
            <a:endParaRPr kumimoji="0" lang="en-US" altLang="ko-KR" sz="3000" spc="-130" smtClean="0">
              <a:effectLst/>
              <a:latin typeface="맑은 고딕" pitchFamily="50" charset="-127"/>
              <a:ea typeface="맑은 고딕" pitchFamily="50" charset="-127"/>
            </a:endParaRPr>
          </a:p>
          <a:p>
            <a:pPr marL="457200" indent="-457200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kumimoji="0" lang="ko-KR" altLang="en-US" sz="3000" spc="-130" smtClean="0">
                <a:effectLst/>
                <a:latin typeface="맑은 고딕" pitchFamily="50" charset="-127"/>
                <a:ea typeface="맑은 고딕" pitchFamily="50" charset="-127"/>
              </a:rPr>
              <a:t>기업 경쟁력 강화</a:t>
            </a:r>
            <a:endParaRPr kumimoji="0" lang="en-US" altLang="ko-KR" sz="3000" spc="-130" smtClean="0">
              <a:effectLst/>
              <a:latin typeface="맑은 고딕" pitchFamily="50" charset="-127"/>
              <a:ea typeface="맑은 고딕" pitchFamily="50" charset="-127"/>
            </a:endParaRPr>
          </a:p>
          <a:p>
            <a:pPr marL="457200" indent="-457200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kumimoji="0" lang="ko-KR" altLang="en-US" sz="3000" spc="-150" smtClean="0">
                <a:effectLst/>
                <a:latin typeface="맑은 고딕" pitchFamily="50" charset="-127"/>
                <a:ea typeface="맑은 고딕" pitchFamily="50" charset="-127"/>
              </a:rPr>
              <a:t>신사업 분야에 대한 수요 충족 </a:t>
            </a:r>
            <a:endParaRPr kumimoji="0" lang="en-US" altLang="ko-KR" sz="3000" spc="-150" smtClean="0">
              <a:effectLst/>
              <a:latin typeface="맑은 고딕" pitchFamily="50" charset="-127"/>
              <a:ea typeface="맑은 고딕" pitchFamily="50" charset="-127"/>
            </a:endParaRPr>
          </a:p>
          <a:p>
            <a:pPr marL="457200" indent="-457200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kumimoji="0" lang="ko-KR" altLang="en-US" sz="3000" spc="-150" smtClean="0">
                <a:effectLst/>
                <a:latin typeface="맑은 고딕" pitchFamily="50" charset="-127"/>
                <a:ea typeface="맑은 고딕" pitchFamily="50" charset="-127"/>
              </a:rPr>
              <a:t>비대면 문화 확산</a:t>
            </a:r>
            <a:endParaRPr kumimoji="0" lang="en-US" altLang="ko-KR" sz="3000" spc="-150" smtClean="0">
              <a:effectLst/>
              <a:latin typeface="맑은 고딕" pitchFamily="50" charset="-127"/>
              <a:ea typeface="맑은 고딕" pitchFamily="50" charset="-127"/>
            </a:endParaRPr>
          </a:p>
          <a:p>
            <a:pPr marL="457200" indent="-457200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kumimoji="0" lang="ko-KR" altLang="en-US" sz="3000" spc="-130" smtClean="0">
                <a:effectLst/>
                <a:latin typeface="맑은 고딕" pitchFamily="50" charset="-127"/>
                <a:ea typeface="맑은 고딕" pitchFamily="50" charset="-127"/>
              </a:rPr>
              <a:t>디지털 </a:t>
            </a:r>
            <a:r>
              <a:rPr kumimoji="0" lang="ko-KR" altLang="en-US" sz="3000" spc="-130">
                <a:effectLst/>
                <a:latin typeface="맑은 고딕" pitchFamily="50" charset="-127"/>
                <a:ea typeface="맑은 고딕" pitchFamily="50" charset="-127"/>
              </a:rPr>
              <a:t>기술에 대한 선호도 </a:t>
            </a:r>
            <a:r>
              <a:rPr kumimoji="0" lang="ko-KR" altLang="en-US" sz="3000" spc="-130" smtClean="0">
                <a:effectLst/>
                <a:latin typeface="맑은 고딕" pitchFamily="50" charset="-127"/>
                <a:ea typeface="맑은 고딕" pitchFamily="50" charset="-127"/>
              </a:rPr>
              <a:t>상승 등</a:t>
            </a:r>
            <a:endParaRPr kumimoji="0" lang="en-US" altLang="ko-KR" sz="3000" spc="-13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5" name="텍스트 개체 틀 7"/>
          <p:cNvSpPr txBox="1">
            <a:spLocks/>
          </p:cNvSpPr>
          <p:nvPr/>
        </p:nvSpPr>
        <p:spPr>
          <a:xfrm>
            <a:off x="971600" y="1069642"/>
            <a:ext cx="3954929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284163" indent="-28416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sz="3200" b="1" i="0" u="none" strike="noStrike" kern="1200" cap="none" spc="-15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디지털 전환의 필요성</a:t>
            </a:r>
            <a:endParaRPr kumimoji="0" lang="ko-KR" altLang="en-US" sz="3200" b="1" i="0" u="none" strike="noStrike" kern="1200" cap="none" spc="-150" normalizeH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95536" y="1110288"/>
            <a:ext cx="576064" cy="4304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smtClean="0">
                <a:effectLst/>
                <a:latin typeface="+mn-ea"/>
              </a:rPr>
              <a:t>02</a:t>
            </a:r>
            <a:endParaRPr lang="ko-KR" altLang="en-US" sz="2600" b="1">
              <a:effectLst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9941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39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79512" y="142852"/>
            <a:ext cx="7414209" cy="646986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altLang="ko-KR" sz="320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1 </a:t>
            </a:r>
            <a:r>
              <a:rPr lang="ko-KR" altLang="en-US" sz="320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디지털 전환에 따른 직업 세계의 변화</a:t>
            </a:r>
            <a:endParaRPr lang="en-US" altLang="ko-KR" sz="3200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" name="텍스트 개체 틀 7"/>
          <p:cNvSpPr txBox="1">
            <a:spLocks/>
          </p:cNvSpPr>
          <p:nvPr/>
        </p:nvSpPr>
        <p:spPr>
          <a:xfrm>
            <a:off x="971600" y="1069642"/>
            <a:ext cx="6676828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284163" indent="-28416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sz="3200" b="1" spc="-150">
                <a:solidFill>
                  <a:srgbClr val="C00000"/>
                </a:solidFill>
                <a:effectLst/>
                <a:latin typeface="맑은 고딕"/>
                <a:ea typeface="맑은 고딕"/>
              </a:rPr>
              <a:t>다양한 직업 분야의 디지털 전환 사례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395536" y="1110288"/>
            <a:ext cx="576064" cy="4304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smtClean="0">
                <a:effectLst/>
                <a:latin typeface="+mn-ea"/>
              </a:rPr>
              <a:t>02</a:t>
            </a:r>
            <a:endParaRPr lang="ko-KR" altLang="en-US" sz="2600" b="1">
              <a:effectLst/>
              <a:latin typeface="+mn-ea"/>
            </a:endParaRPr>
          </a:p>
        </p:txBody>
      </p:sp>
      <p:sp>
        <p:nvSpPr>
          <p:cNvPr id="9" name="텍스트 개체 틀 7"/>
          <p:cNvSpPr txBox="1">
            <a:spLocks/>
          </p:cNvSpPr>
          <p:nvPr/>
        </p:nvSpPr>
        <p:spPr>
          <a:xfrm>
            <a:off x="2151107" y="4149080"/>
            <a:ext cx="6733440" cy="2221121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179388" indent="-179388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600" spc="-130" smtClean="0">
                <a:effectLst/>
                <a:latin typeface="맑은 고딕" pitchFamily="50" charset="-127"/>
                <a:ea typeface="맑은 고딕" pitchFamily="50" charset="-127"/>
              </a:rPr>
              <a:t>과거에는 도움이 필요한 경우 상담원에게 전화를 걸거나 이메일로 문의</a:t>
            </a:r>
            <a:endParaRPr kumimoji="0" lang="en-US" altLang="ko-KR" sz="2600" spc="-130" smtClean="0">
              <a:effectLst/>
              <a:latin typeface="맑은 고딕" pitchFamily="50" charset="-127"/>
              <a:ea typeface="맑은 고딕" pitchFamily="50" charset="-127"/>
            </a:endParaRPr>
          </a:p>
          <a:p>
            <a:pPr marL="360000" indent="-457200" algn="just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</a:pPr>
            <a:r>
              <a:rPr kumimoji="0" lang="ko-KR" altLang="en-US" sz="2600" b="1" spc="-130">
                <a:solidFill>
                  <a:srgbClr val="FF0000"/>
                </a:solidFill>
                <a:effectLst/>
                <a:latin typeface="맑은 고딕" pitchFamily="50" charset="-127"/>
                <a:ea typeface="맑은 고딕" pitchFamily="50" charset="-127"/>
              </a:rPr>
              <a:t>→ </a:t>
            </a:r>
            <a:r>
              <a:rPr kumimoji="0" lang="ko-KR" altLang="en-US" sz="2600" spc="-130" smtClean="0">
                <a:effectLst/>
                <a:latin typeface="맑은 고딕" pitchFamily="50" charset="-127"/>
                <a:ea typeface="맑은 고딕" pitchFamily="50" charset="-127"/>
              </a:rPr>
              <a:t>현재는 </a:t>
            </a:r>
            <a:r>
              <a:rPr kumimoji="0" lang="ko-KR" altLang="en-US" sz="2600" b="1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챗봇 등을 통해 실시간으로 응답</a:t>
            </a:r>
            <a:r>
              <a:rPr kumimoji="0" lang="ko-KR" altLang="en-US" sz="2600" spc="-130" smtClean="0">
                <a:effectLst/>
                <a:latin typeface="맑은 고딕" pitchFamily="50" charset="-127"/>
                <a:ea typeface="맑은 고딕" pitchFamily="50" charset="-127"/>
              </a:rPr>
              <a:t>받고</a:t>
            </a:r>
            <a:r>
              <a:rPr kumimoji="0" lang="en-US" altLang="ko-KR" sz="2600" spc="-130" smtClean="0">
                <a:effectLst/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600" spc="-130" smtClean="0">
                <a:effectLst/>
                <a:latin typeface="맑은 고딕" pitchFamily="50" charset="-127"/>
                <a:ea typeface="맑은 고딕" pitchFamily="50" charset="-127"/>
              </a:rPr>
              <a:t>고객 피드백도 수집하여 서비스 개선</a:t>
            </a:r>
            <a:endParaRPr kumimoji="0" lang="en-US" altLang="ko-KR" sz="2600" spc="-130" smtClean="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251520" y="1861207"/>
            <a:ext cx="1800200" cy="4376105"/>
          </a:xfrm>
          <a:prstGeom prst="roundRect">
            <a:avLst/>
          </a:prstGeom>
          <a:solidFill>
            <a:srgbClr val="D9BFD5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mtClean="0">
                <a:solidFill>
                  <a:srgbClr val="C00000"/>
                </a:solidFill>
                <a:effectLst/>
              </a:rPr>
              <a:t>사례 </a:t>
            </a:r>
            <a:r>
              <a:rPr lang="en-US" altLang="ko-KR" sz="4500" b="1" smtClean="0">
                <a:solidFill>
                  <a:srgbClr val="C00000"/>
                </a:solidFill>
                <a:effectLst/>
              </a:rPr>
              <a:t>5</a:t>
            </a:r>
          </a:p>
          <a:p>
            <a:pPr algn="ctr"/>
            <a:endParaRPr lang="en-US" altLang="ko-KR" sz="2400" b="1">
              <a:solidFill>
                <a:srgbClr val="FF0000"/>
              </a:solidFill>
              <a:effectLst/>
            </a:endParaRPr>
          </a:p>
          <a:p>
            <a:pPr algn="ctr"/>
            <a:endParaRPr lang="en-US" altLang="ko-KR" sz="2400" b="1" smtClean="0">
              <a:solidFill>
                <a:srgbClr val="FF0000"/>
              </a:solidFill>
              <a:effectLst/>
            </a:endParaRPr>
          </a:p>
          <a:p>
            <a:pPr algn="ctr"/>
            <a:endParaRPr lang="en-US" altLang="ko-KR" sz="2400" b="1">
              <a:solidFill>
                <a:srgbClr val="FF0000"/>
              </a:solidFill>
              <a:effectLst/>
            </a:endParaRPr>
          </a:p>
          <a:p>
            <a:pPr algn="ctr"/>
            <a:endParaRPr lang="en-US" altLang="ko-KR" sz="2400" b="1" smtClean="0">
              <a:solidFill>
                <a:srgbClr val="FF0000"/>
              </a:solidFill>
              <a:effectLst/>
            </a:endParaRPr>
          </a:p>
          <a:p>
            <a:pPr algn="ctr"/>
            <a:endParaRPr lang="en-US" altLang="ko-KR" sz="2400" b="1">
              <a:solidFill>
                <a:srgbClr val="FF0000"/>
              </a:solidFill>
              <a:effectLst/>
            </a:endParaRPr>
          </a:p>
          <a:p>
            <a:pPr algn="ctr"/>
            <a:endParaRPr lang="ko-KR" altLang="en-US" sz="2400" b="1">
              <a:solidFill>
                <a:srgbClr val="FF0000"/>
              </a:solidFill>
              <a:effectLst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3211576"/>
            <a:ext cx="17281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2800" b="1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소통 방식의 변화</a:t>
            </a:r>
            <a:endParaRPr lang="ko-KR" altLang="en-US" sz="2800" b="1">
              <a:solidFill>
                <a:schemeClr val="tx1">
                  <a:lumMod val="75000"/>
                  <a:lumOff val="25000"/>
                </a:schemeClr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1870015"/>
            <a:ext cx="6726880" cy="211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40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79512" y="142852"/>
            <a:ext cx="7003840" cy="646986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altLang="ko-KR" sz="3200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2 </a:t>
            </a:r>
            <a:r>
              <a:rPr lang="ko-KR" altLang="en-US" sz="3200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디지털 직업 환경과 진로 능력 개발</a:t>
            </a:r>
            <a:endParaRPr lang="en-US" altLang="ko-KR" sz="3200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1" name="텍스트 개체 틀 7"/>
          <p:cNvSpPr txBox="1">
            <a:spLocks/>
          </p:cNvSpPr>
          <p:nvPr/>
        </p:nvSpPr>
        <p:spPr>
          <a:xfrm>
            <a:off x="3497450" y="3924722"/>
            <a:ext cx="5293251" cy="18876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179388" indent="-179388" algn="just">
              <a:lnSpc>
                <a:spcPts val="35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500" spc="-130" smtClean="0">
                <a:effectLst/>
                <a:latin typeface="맑은 고딕" pitchFamily="50" charset="-127"/>
                <a:ea typeface="맑은 고딕" pitchFamily="50" charset="-127"/>
              </a:rPr>
              <a:t>새로운 디지털 도구와 기술이 빠르게 생겨나고 변화하고 있음 → 이를 습득하기 위해 </a:t>
            </a:r>
            <a:r>
              <a:rPr kumimoji="0" lang="ko-KR" altLang="en-US" sz="2500" spc="-130" smtClean="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끊임없이 학습하는 능력이 요구됨</a:t>
            </a:r>
            <a:endParaRPr kumimoji="0" lang="en-US" altLang="ko-KR" sz="2500" spc="-130" smtClean="0">
              <a:solidFill>
                <a:srgbClr val="C00000"/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2" name="모서리가 둥근 직사각형 21"/>
          <p:cNvSpPr/>
          <p:nvPr/>
        </p:nvSpPr>
        <p:spPr bwMode="auto">
          <a:xfrm>
            <a:off x="4649579" y="3296884"/>
            <a:ext cx="2824000" cy="554824"/>
          </a:xfrm>
          <a:prstGeom prst="roundRect">
            <a:avLst/>
          </a:prstGeom>
          <a:solidFill>
            <a:srgbClr val="7030A0"/>
          </a:solidFill>
          <a:ln w="285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600" b="1" spc="-110" smtClean="0">
                <a:solidFill>
                  <a:schemeClr val="bg1"/>
                </a:solidFill>
                <a:effectLst/>
                <a:latin typeface="+mn-ea"/>
              </a:rPr>
              <a:t>평생 학습 능력</a:t>
            </a:r>
            <a:endParaRPr kumimoji="0" lang="ko-KR" altLang="en-US" sz="2600" b="1"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24" name="텍스트 개체 틀 7"/>
          <p:cNvSpPr txBox="1">
            <a:spLocks/>
          </p:cNvSpPr>
          <p:nvPr/>
        </p:nvSpPr>
        <p:spPr>
          <a:xfrm>
            <a:off x="298595" y="1218324"/>
            <a:ext cx="8233846" cy="892552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just">
              <a:spcBef>
                <a:spcPts val="600"/>
              </a:spcBef>
              <a:buClr>
                <a:schemeClr val="tx1"/>
              </a:buClr>
            </a:pPr>
            <a:r>
              <a:rPr kumimoji="0" lang="ko-KR" altLang="en-US" sz="2600" spc="-130" smtClean="0">
                <a:effectLst/>
                <a:latin typeface="맑은 고딕" pitchFamily="50" charset="-127"/>
                <a:ea typeface="맑은 고딕" pitchFamily="50" charset="-127"/>
              </a:rPr>
              <a:t>디지털 전환 시대에는 개인이 </a:t>
            </a:r>
            <a:r>
              <a:rPr kumimoji="0" lang="ko-KR" altLang="en-US" sz="26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새로운 디지털 환경에 대비하기 위해 다양한 능력과 기술을 개발해야 한다</a:t>
            </a:r>
            <a:r>
              <a:rPr kumimoji="0" lang="en-US" altLang="ko-KR" sz="26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.</a:t>
            </a:r>
          </a:p>
        </p:txBody>
      </p:sp>
      <p:sp>
        <p:nvSpPr>
          <p:cNvPr id="25" name="텍스트 개체 틀 7"/>
          <p:cNvSpPr txBox="1">
            <a:spLocks/>
          </p:cNvSpPr>
          <p:nvPr/>
        </p:nvSpPr>
        <p:spPr>
          <a:xfrm>
            <a:off x="311959" y="2506542"/>
            <a:ext cx="8492106" cy="492443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just">
              <a:spcBef>
                <a:spcPts val="600"/>
              </a:spcBef>
              <a:buClr>
                <a:schemeClr val="tx1"/>
              </a:buClr>
            </a:pPr>
            <a:r>
              <a:rPr kumimoji="0" lang="ko-KR" altLang="en-US" sz="2600" spc="-130" smtClean="0">
                <a:effectLst/>
                <a:latin typeface="맑은 고딕" pitchFamily="50" charset="-127"/>
                <a:ea typeface="맑은 고딕" pitchFamily="50" charset="-127"/>
              </a:rPr>
              <a:t>다음은 디지털 직업 환경에 대비하기 위해 필요한 능력이다</a:t>
            </a:r>
            <a:r>
              <a:rPr kumimoji="0" lang="en-US" altLang="ko-KR" sz="2600" spc="-130" smtClean="0">
                <a:effectLst/>
                <a:latin typeface="맑은 고딕" pitchFamily="50" charset="-127"/>
                <a:ea typeface="맑은 고딕" pitchFamily="50" charset="-127"/>
              </a:rPr>
              <a:t>.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1" y="3501008"/>
            <a:ext cx="3126947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37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40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79512" y="142852"/>
            <a:ext cx="7003840" cy="646986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altLang="ko-KR" sz="3200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2 </a:t>
            </a:r>
            <a:r>
              <a:rPr lang="ko-KR" altLang="en-US" sz="3200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디지털 직업 환경과 진로 능력 개발</a:t>
            </a:r>
            <a:endParaRPr lang="en-US" altLang="ko-KR" sz="3200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" name="텍스트 개체 틀 7"/>
          <p:cNvSpPr txBox="1">
            <a:spLocks/>
          </p:cNvSpPr>
          <p:nvPr/>
        </p:nvSpPr>
        <p:spPr>
          <a:xfrm>
            <a:off x="3563887" y="4728237"/>
            <a:ext cx="5293251" cy="14388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179388" indent="-179388" algn="just">
              <a:lnSpc>
                <a:spcPts val="35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500" spc="-130" smtClean="0">
                <a:effectLst/>
                <a:latin typeface="맑은 고딕" pitchFamily="50" charset="-127"/>
                <a:ea typeface="맑은 고딕" pitchFamily="50" charset="-127"/>
              </a:rPr>
              <a:t>디지털 환경에서도 </a:t>
            </a:r>
            <a:r>
              <a:rPr kumimoji="0" lang="ko-KR" altLang="en-US" sz="2500" spc="-130" smtClean="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도덕적이고 윤리적인 가치를 중시하고 준수</a:t>
            </a:r>
            <a:r>
              <a:rPr kumimoji="0" lang="ko-KR" altLang="en-US" sz="2500" spc="-130" smtClean="0">
                <a:effectLst/>
                <a:latin typeface="맑은 고딕" pitchFamily="50" charset="-127"/>
                <a:ea typeface="맑은 고딕" pitchFamily="50" charset="-127"/>
              </a:rPr>
              <a:t>할 수 있는 능력이 요구됨 </a:t>
            </a:r>
            <a:endParaRPr kumimoji="0" lang="en-US" altLang="ko-KR" sz="2500" spc="-130" smtClean="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 bwMode="auto">
          <a:xfrm>
            <a:off x="4427984" y="4100399"/>
            <a:ext cx="3762088" cy="554824"/>
          </a:xfrm>
          <a:prstGeom prst="roundRect">
            <a:avLst/>
          </a:prstGeom>
          <a:solidFill>
            <a:srgbClr val="7030A0"/>
          </a:solidFill>
          <a:ln w="285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600" b="1" spc="-110" smtClean="0">
                <a:solidFill>
                  <a:schemeClr val="bg1"/>
                </a:solidFill>
                <a:effectLst/>
                <a:latin typeface="+mn-ea"/>
              </a:rPr>
              <a:t>도덕적</a:t>
            </a:r>
            <a:r>
              <a:rPr kumimoji="0" lang="en-US" altLang="ko-KR" sz="2600" b="1" spc="-110">
                <a:solidFill>
                  <a:schemeClr val="bg1"/>
                </a:solidFill>
                <a:effectLst/>
                <a:latin typeface="+mn-ea"/>
              </a:rPr>
              <a:t>·</a:t>
            </a:r>
            <a:r>
              <a:rPr kumimoji="0" lang="ko-KR" altLang="en-US" sz="2600" b="1" spc="-110" smtClean="0">
                <a:solidFill>
                  <a:schemeClr val="bg1"/>
                </a:solidFill>
                <a:effectLst/>
                <a:latin typeface="+mn-ea"/>
              </a:rPr>
              <a:t>윤리적 판단력</a:t>
            </a:r>
            <a:endParaRPr kumimoji="0" lang="ko-KR" altLang="en-US" sz="2600" b="1"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21" name="텍스트 개체 틀 7"/>
          <p:cNvSpPr txBox="1">
            <a:spLocks/>
          </p:cNvSpPr>
          <p:nvPr/>
        </p:nvSpPr>
        <p:spPr>
          <a:xfrm>
            <a:off x="3563886" y="1762019"/>
            <a:ext cx="5293251" cy="19646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179388" indent="-179388" algn="just">
              <a:lnSpc>
                <a:spcPts val="35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500" spc="-130" smtClean="0">
                <a:effectLst/>
                <a:latin typeface="맑은 고딕" pitchFamily="50" charset="-127"/>
                <a:ea typeface="맑은 고딕" pitchFamily="50" charset="-127"/>
              </a:rPr>
              <a:t>디지털 리터러시는 </a:t>
            </a:r>
            <a:r>
              <a:rPr kumimoji="0" lang="ko-KR" altLang="en-US" sz="2500" spc="-130" smtClean="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디지털 도구와 플랫폼을 이해하고 사용할 수 있는 능력</a:t>
            </a:r>
            <a:endParaRPr kumimoji="0" lang="en-US" altLang="ko-KR" sz="2500" spc="-130" smtClean="0">
              <a:solidFill>
                <a:srgbClr val="C00000"/>
              </a:solidFill>
              <a:effectLst/>
              <a:latin typeface="맑은 고딕" pitchFamily="50" charset="-127"/>
              <a:ea typeface="맑은 고딕" pitchFamily="50" charset="-127"/>
            </a:endParaRPr>
          </a:p>
          <a:p>
            <a:pPr marL="179388" indent="-179388" algn="just">
              <a:lnSpc>
                <a:spcPts val="35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500" spc="-130" smtClean="0">
                <a:effectLst/>
                <a:latin typeface="맑은 고딕" pitchFamily="50" charset="-127"/>
                <a:ea typeface="맑은 고딕" pitchFamily="50" charset="-127"/>
              </a:rPr>
              <a:t>컴퓨터 및</a:t>
            </a:r>
            <a:r>
              <a:rPr kumimoji="0" lang="en-US" altLang="ko-KR" sz="2500" spc="-130" smtClean="0">
                <a:effectLst/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2500" spc="-130" smtClean="0">
                <a:effectLst/>
                <a:latin typeface="맑은 고딕" pitchFamily="50" charset="-127"/>
                <a:ea typeface="맑은 고딕" pitchFamily="50" charset="-127"/>
              </a:rPr>
              <a:t>클라우드 서비스 등 다양한 디지털 기술을 익히고 활용</a:t>
            </a:r>
            <a:endParaRPr kumimoji="0" lang="en-US" altLang="ko-KR" sz="2500" spc="-130" smtClean="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2" name="모서리가 둥근 직사각형 21"/>
          <p:cNvSpPr/>
          <p:nvPr/>
        </p:nvSpPr>
        <p:spPr bwMode="auto">
          <a:xfrm>
            <a:off x="4716016" y="1138136"/>
            <a:ext cx="3024336" cy="554824"/>
          </a:xfrm>
          <a:prstGeom prst="roundRect">
            <a:avLst/>
          </a:prstGeom>
          <a:solidFill>
            <a:srgbClr val="7030A0"/>
          </a:solidFill>
          <a:ln w="285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600" b="1" spc="-110" smtClean="0">
                <a:solidFill>
                  <a:schemeClr val="bg1"/>
                </a:solidFill>
                <a:effectLst/>
                <a:latin typeface="+mn-ea"/>
              </a:rPr>
              <a:t>디지털 리터러시</a:t>
            </a:r>
            <a:endParaRPr kumimoji="0" lang="ko-KR" altLang="en-US" sz="2600" b="1">
              <a:solidFill>
                <a:schemeClr val="bg1"/>
              </a:solidFill>
              <a:effectLst/>
              <a:latin typeface="+mn-ea"/>
            </a:endParaRPr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65" y="1414268"/>
            <a:ext cx="2908046" cy="181290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084" y="4100399"/>
            <a:ext cx="2928927" cy="199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40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79512" y="142852"/>
            <a:ext cx="7003840" cy="646986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altLang="ko-KR" sz="3200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2 </a:t>
            </a:r>
            <a:r>
              <a:rPr lang="ko-KR" altLang="en-US" sz="3200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디지털 직업 환경과 진로 능력 개발</a:t>
            </a:r>
            <a:endParaRPr lang="en-US" altLang="ko-KR" sz="3200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" name="텍스트 개체 틀 7"/>
          <p:cNvSpPr txBox="1">
            <a:spLocks/>
          </p:cNvSpPr>
          <p:nvPr/>
        </p:nvSpPr>
        <p:spPr>
          <a:xfrm>
            <a:off x="3563887" y="4632902"/>
            <a:ext cx="5293251" cy="19646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179388" indent="-179388" algn="just">
              <a:lnSpc>
                <a:spcPts val="35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500" spc="-130" smtClean="0">
                <a:effectLst/>
                <a:latin typeface="맑은 고딕" pitchFamily="50" charset="-127"/>
                <a:ea typeface="맑은 고딕" pitchFamily="50" charset="-127"/>
              </a:rPr>
              <a:t>디지털 환경에서 </a:t>
            </a:r>
            <a:r>
              <a:rPr kumimoji="0" lang="ko-KR" altLang="en-US" sz="2500" spc="-130" smtClean="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효과적인 협력 및 빠른 정보 공유가 더욱 중요해짐</a:t>
            </a:r>
            <a:endParaRPr kumimoji="0" lang="en-US" altLang="ko-KR" sz="2500" spc="-130" smtClean="0">
              <a:solidFill>
                <a:srgbClr val="C00000"/>
              </a:solidFill>
              <a:effectLst/>
              <a:latin typeface="맑은 고딕" pitchFamily="50" charset="-127"/>
              <a:ea typeface="맑은 고딕" pitchFamily="50" charset="-127"/>
            </a:endParaRPr>
          </a:p>
          <a:p>
            <a:pPr marL="179388" indent="-179388" algn="just">
              <a:lnSpc>
                <a:spcPts val="35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500" spc="-130" smtClean="0">
                <a:effectLst/>
                <a:latin typeface="맑은 고딕" pitchFamily="50" charset="-127"/>
                <a:ea typeface="맑은 고딕" pitchFamily="50" charset="-127"/>
              </a:rPr>
              <a:t>로봇과의 협업을 위해서도 디지털 기술 및 도구의 활용 능력이 요구됨</a:t>
            </a:r>
            <a:endParaRPr kumimoji="0" lang="en-US" altLang="ko-KR" sz="2500" spc="-130" smtClean="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 bwMode="auto">
          <a:xfrm>
            <a:off x="5106253" y="4005064"/>
            <a:ext cx="2088232" cy="554824"/>
          </a:xfrm>
          <a:prstGeom prst="roundRect">
            <a:avLst/>
          </a:prstGeom>
          <a:solidFill>
            <a:srgbClr val="7030A0"/>
          </a:solidFill>
          <a:ln w="285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600" b="1" spc="-110" smtClean="0">
                <a:solidFill>
                  <a:schemeClr val="bg1"/>
                </a:solidFill>
                <a:effectLst/>
                <a:latin typeface="+mn-ea"/>
              </a:rPr>
              <a:t>협업 능력</a:t>
            </a:r>
            <a:endParaRPr kumimoji="0" lang="ko-KR" altLang="en-US" sz="2600" b="1"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21" name="텍스트 개체 틀 7"/>
          <p:cNvSpPr txBox="1">
            <a:spLocks/>
          </p:cNvSpPr>
          <p:nvPr/>
        </p:nvSpPr>
        <p:spPr>
          <a:xfrm>
            <a:off x="3563887" y="1765974"/>
            <a:ext cx="5293251" cy="19646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179388" indent="-179388" algn="just">
              <a:lnSpc>
                <a:spcPts val="35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500" spc="-130" smtClean="0">
                <a:effectLst/>
                <a:latin typeface="맑은 고딕" pitchFamily="50" charset="-127"/>
                <a:ea typeface="맑은 고딕" pitchFamily="50" charset="-127"/>
              </a:rPr>
              <a:t>디지털 직업 환경에서는 보안 문제가 매우 중요</a:t>
            </a:r>
            <a:endParaRPr kumimoji="0" lang="en-US" altLang="ko-KR" sz="2500" spc="-130">
              <a:effectLst/>
              <a:latin typeface="맑은 고딕" pitchFamily="50" charset="-127"/>
              <a:ea typeface="맑은 고딕" pitchFamily="50" charset="-127"/>
            </a:endParaRPr>
          </a:p>
          <a:p>
            <a:pPr marL="179388" indent="-179388" algn="just">
              <a:lnSpc>
                <a:spcPts val="35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500" spc="-130" smtClean="0">
                <a:effectLst/>
                <a:latin typeface="맑은 고딕" pitchFamily="50" charset="-127"/>
                <a:ea typeface="맑은 고딕" pitchFamily="50" charset="-127"/>
              </a:rPr>
              <a:t>디지털 보안 의식을 높이고</a:t>
            </a:r>
            <a:r>
              <a:rPr kumimoji="0" lang="en-US" altLang="ko-KR" sz="2500" spc="-130" smtClean="0">
                <a:effectLst/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500" spc="-130" smtClean="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보안에 대한 최신 기술과 방법 습득이 요구됨</a:t>
            </a:r>
            <a:endParaRPr kumimoji="0" lang="en-US" altLang="ko-KR" sz="2500" spc="-130" smtClean="0">
              <a:solidFill>
                <a:srgbClr val="C00000"/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2" name="모서리가 둥근 직사각형 21"/>
          <p:cNvSpPr/>
          <p:nvPr/>
        </p:nvSpPr>
        <p:spPr bwMode="auto">
          <a:xfrm>
            <a:off x="3914409" y="1115815"/>
            <a:ext cx="4528352" cy="554824"/>
          </a:xfrm>
          <a:prstGeom prst="roundRect">
            <a:avLst/>
          </a:prstGeom>
          <a:solidFill>
            <a:srgbClr val="7030A0"/>
          </a:solidFill>
          <a:ln w="285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600" b="1" spc="-110" smtClean="0">
                <a:solidFill>
                  <a:schemeClr val="bg1"/>
                </a:solidFill>
                <a:effectLst/>
                <a:latin typeface="+mn-ea"/>
              </a:rPr>
              <a:t>보안 및 개인 정보 보호 능력</a:t>
            </a:r>
            <a:endParaRPr kumimoji="0" lang="ko-KR" altLang="en-US" sz="2600" b="1">
              <a:solidFill>
                <a:schemeClr val="bg1"/>
              </a:solidFill>
              <a:effectLst/>
              <a:latin typeface="+mn-ea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27" y="1412776"/>
            <a:ext cx="2892322" cy="194451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4149079"/>
            <a:ext cx="3191242" cy="211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38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41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79512" y="142852"/>
            <a:ext cx="7003840" cy="646986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altLang="ko-KR" sz="3200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2 </a:t>
            </a:r>
            <a:r>
              <a:rPr lang="ko-KR" altLang="en-US" sz="3200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디지털 직업 환경과 진로 능력 개발</a:t>
            </a:r>
            <a:endParaRPr lang="en-US" altLang="ko-KR" sz="3200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" name="텍스트 개체 틀 7"/>
          <p:cNvSpPr txBox="1">
            <a:spLocks/>
          </p:cNvSpPr>
          <p:nvPr/>
        </p:nvSpPr>
        <p:spPr>
          <a:xfrm>
            <a:off x="3563887" y="4560894"/>
            <a:ext cx="5293251" cy="18876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179388" indent="-179388" algn="just">
              <a:lnSpc>
                <a:spcPts val="35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500" spc="-130" smtClean="0">
                <a:effectLst/>
                <a:latin typeface="맑은 고딕" pitchFamily="50" charset="-127"/>
                <a:ea typeface="맑은 고딕" pitchFamily="50" charset="-127"/>
              </a:rPr>
              <a:t>빠른 변화와 불확실성은 디지털 직업 환경의 주요 특징</a:t>
            </a:r>
            <a:r>
              <a:rPr kumimoji="0" lang="en-US" altLang="ko-KR" sz="2500" spc="-130">
                <a:effectLst/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2500" spc="-130" smtClean="0">
                <a:effectLst/>
                <a:latin typeface="맑은 고딕" pitchFamily="50" charset="-127"/>
                <a:ea typeface="맑은 고딕" pitchFamily="50" charset="-127"/>
              </a:rPr>
              <a:t>→ </a:t>
            </a:r>
            <a:r>
              <a:rPr kumimoji="0" lang="ko-KR" altLang="en-US" sz="2500" spc="-130" smtClean="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새로운 상황에 유연하기  대처하기 위해 끊임없는 창의성이 요구됨 </a:t>
            </a:r>
            <a:endParaRPr kumimoji="0" lang="en-US" altLang="ko-KR" sz="2500" spc="-130" smtClean="0">
              <a:solidFill>
                <a:srgbClr val="C00000"/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 bwMode="auto">
          <a:xfrm>
            <a:off x="4716016" y="3933056"/>
            <a:ext cx="2824000" cy="554824"/>
          </a:xfrm>
          <a:prstGeom prst="roundRect">
            <a:avLst/>
          </a:prstGeom>
          <a:solidFill>
            <a:srgbClr val="7030A0"/>
          </a:solidFill>
          <a:ln w="285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600" b="1" spc="-110" smtClean="0">
                <a:solidFill>
                  <a:schemeClr val="bg1"/>
                </a:solidFill>
                <a:effectLst/>
                <a:latin typeface="+mn-ea"/>
              </a:rPr>
              <a:t>유연성과 창의성</a:t>
            </a:r>
            <a:endParaRPr kumimoji="0" lang="ko-KR" altLang="en-US" sz="2600" b="1"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21" name="텍스트 개체 틀 7"/>
          <p:cNvSpPr txBox="1">
            <a:spLocks/>
          </p:cNvSpPr>
          <p:nvPr/>
        </p:nvSpPr>
        <p:spPr>
          <a:xfrm>
            <a:off x="3563887" y="1765974"/>
            <a:ext cx="5293251" cy="18876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179388" indent="-179388" algn="just">
              <a:lnSpc>
                <a:spcPts val="35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500" spc="-130" smtClean="0">
                <a:effectLst/>
                <a:latin typeface="맑은 고딕" pitchFamily="50" charset="-127"/>
                <a:ea typeface="맑은 고딕" pitchFamily="50" charset="-127"/>
              </a:rPr>
              <a:t>디지털 직업 환경에서는 끊임없이 새로운 문제가 발생됨</a:t>
            </a:r>
            <a:r>
              <a:rPr kumimoji="0" lang="en-US" altLang="ko-KR" sz="2500" spc="-130">
                <a:effectLst/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2500" spc="-130" smtClean="0">
                <a:effectLst/>
                <a:latin typeface="맑은 고딕" pitchFamily="50" charset="-127"/>
                <a:ea typeface="맑은 고딕" pitchFamily="50" charset="-127"/>
              </a:rPr>
              <a:t>→ 이를 해결하기 위해 </a:t>
            </a:r>
            <a:r>
              <a:rPr kumimoji="0" lang="ko-KR" altLang="en-US" sz="2500" spc="-130" smtClean="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논리적 사고</a:t>
            </a:r>
            <a:r>
              <a:rPr kumimoji="0" lang="en-US" altLang="ko-KR" sz="2500" spc="-130" smtClean="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500" spc="-130" smtClean="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창의적 접근</a:t>
            </a:r>
            <a:r>
              <a:rPr kumimoji="0" lang="en-US" altLang="ko-KR" sz="2500" spc="-130" smtClean="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500" spc="-130" smtClean="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검색 및 연구 능력</a:t>
            </a:r>
            <a:r>
              <a:rPr kumimoji="0" lang="en-US" altLang="ko-KR" sz="2500" spc="-130" smtClean="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500" spc="-130" smtClean="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탐구 정신 등이 요구됨 </a:t>
            </a:r>
            <a:endParaRPr kumimoji="0" lang="en-US" altLang="ko-KR" sz="2500" spc="-130" smtClean="0">
              <a:solidFill>
                <a:srgbClr val="C00000"/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2" name="모서리가 둥근 직사각형 21"/>
          <p:cNvSpPr/>
          <p:nvPr/>
        </p:nvSpPr>
        <p:spPr bwMode="auto">
          <a:xfrm>
            <a:off x="4716016" y="1138136"/>
            <a:ext cx="2824000" cy="554824"/>
          </a:xfrm>
          <a:prstGeom prst="roundRect">
            <a:avLst/>
          </a:prstGeom>
          <a:solidFill>
            <a:srgbClr val="7030A0"/>
          </a:solidFill>
          <a:ln w="285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600" b="1" spc="-110" smtClean="0">
                <a:solidFill>
                  <a:schemeClr val="bg1"/>
                </a:solidFill>
                <a:effectLst/>
                <a:latin typeface="+mn-ea"/>
              </a:rPr>
              <a:t>문제 해결 능력</a:t>
            </a:r>
            <a:endParaRPr kumimoji="0" lang="ko-KR" altLang="en-US" sz="2600" b="1">
              <a:solidFill>
                <a:schemeClr val="bg1"/>
              </a:solidFill>
              <a:effectLst/>
              <a:latin typeface="+mn-ea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07" y="1386844"/>
            <a:ext cx="2600418" cy="209815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557" y="4365104"/>
            <a:ext cx="2744433" cy="189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59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41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79512" y="142852"/>
            <a:ext cx="7003840" cy="646986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altLang="ko-KR" sz="3200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2 </a:t>
            </a:r>
            <a:r>
              <a:rPr lang="ko-KR" altLang="en-US" sz="3200" smtClean="0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디지털 직업 환경과 진로 능력 개발</a:t>
            </a:r>
            <a:endParaRPr lang="en-US" altLang="ko-KR" sz="3200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" name="텍스트 개체 틀 7"/>
          <p:cNvSpPr txBox="1">
            <a:spLocks/>
          </p:cNvSpPr>
          <p:nvPr/>
        </p:nvSpPr>
        <p:spPr>
          <a:xfrm>
            <a:off x="3563887" y="4728237"/>
            <a:ext cx="5293251" cy="18876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179388" indent="-179388" algn="just">
              <a:lnSpc>
                <a:spcPts val="35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500" spc="-130" smtClean="0">
                <a:effectLst/>
                <a:latin typeface="맑은 고딕" pitchFamily="50" charset="-127"/>
                <a:ea typeface="맑은 고딕" pitchFamily="50" charset="-127"/>
              </a:rPr>
              <a:t>디지털 환경에서 소비자들의 트렌드는 빠르게 변화함</a:t>
            </a:r>
            <a:r>
              <a:rPr kumimoji="0" lang="en-US" altLang="ko-KR" sz="2500" spc="-130">
                <a:effectLst/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2500" spc="-130" smtClean="0">
                <a:effectLst/>
                <a:latin typeface="맑은 고딕" pitchFamily="50" charset="-127"/>
                <a:ea typeface="맑은 고딕" pitchFamily="50" charset="-127"/>
              </a:rPr>
              <a:t>→ </a:t>
            </a:r>
            <a:r>
              <a:rPr kumimoji="0" lang="ko-KR" altLang="en-US" sz="2500" spc="-130" smtClean="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디지털 마케팅 및 소셜 미디어 전략을 이해하는 능력이 중요 </a:t>
            </a:r>
            <a:endParaRPr kumimoji="0" lang="en-US" altLang="ko-KR" sz="2500" spc="-130" smtClean="0">
              <a:solidFill>
                <a:srgbClr val="C00000"/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 bwMode="auto">
          <a:xfrm>
            <a:off x="4572000" y="4100399"/>
            <a:ext cx="3384376" cy="554824"/>
          </a:xfrm>
          <a:prstGeom prst="roundRect">
            <a:avLst/>
          </a:prstGeom>
          <a:solidFill>
            <a:srgbClr val="7030A0"/>
          </a:solidFill>
          <a:ln w="285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600" b="1" spc="-110" smtClean="0">
                <a:solidFill>
                  <a:schemeClr val="bg1"/>
                </a:solidFill>
                <a:effectLst/>
                <a:latin typeface="+mn-ea"/>
              </a:rPr>
              <a:t>디지털 마케팅 능력</a:t>
            </a:r>
            <a:endParaRPr kumimoji="0" lang="ko-KR" altLang="en-US" sz="2600" b="1"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21" name="텍스트 개체 틀 7"/>
          <p:cNvSpPr txBox="1">
            <a:spLocks/>
          </p:cNvSpPr>
          <p:nvPr/>
        </p:nvSpPr>
        <p:spPr>
          <a:xfrm>
            <a:off x="3563887" y="1765974"/>
            <a:ext cx="5293251" cy="18876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179388" indent="-179388" algn="just">
              <a:lnSpc>
                <a:spcPts val="35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2500" spc="-130" smtClean="0">
                <a:effectLst/>
                <a:latin typeface="맑은 고딕" pitchFamily="50" charset="-127"/>
                <a:ea typeface="맑은 고딕" pitchFamily="50" charset="-127"/>
              </a:rPr>
              <a:t>데이터는 디지털 전환 시대의 핵심 자원이며</a:t>
            </a:r>
            <a:r>
              <a:rPr kumimoji="0" lang="en-US" altLang="ko-KR" sz="2500" spc="-130" smtClean="0">
                <a:effectLst/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500" spc="-130" smtClean="0">
                <a:effectLst/>
                <a:latin typeface="맑은 고딕" pitchFamily="50" charset="-127"/>
                <a:ea typeface="맑은 고딕" pitchFamily="50" charset="-127"/>
              </a:rPr>
              <a:t>다량의 데이터가 생성</a:t>
            </a:r>
            <a:r>
              <a:rPr kumimoji="0" lang="en-US" altLang="ko-KR" sz="2500" spc="-130">
                <a:effectLst/>
                <a:latin typeface="맑은 고딕" pitchFamily="50" charset="-127"/>
                <a:ea typeface="맑은 고딕" pitchFamily="50" charset="-127"/>
              </a:rPr>
              <a:t>·</a:t>
            </a:r>
            <a:r>
              <a:rPr kumimoji="0" lang="ko-KR" altLang="en-US" sz="2500" spc="-130" smtClean="0">
                <a:effectLst/>
                <a:latin typeface="맑은 고딕" pitchFamily="50" charset="-127"/>
                <a:ea typeface="맑은 고딕" pitchFamily="50" charset="-127"/>
              </a:rPr>
              <a:t>공유됨 → </a:t>
            </a:r>
            <a:r>
              <a:rPr kumimoji="0" lang="ko-KR" altLang="en-US" sz="2500" spc="-130" smtClean="0">
                <a:solidFill>
                  <a:srgbClr val="C00000"/>
                </a:solidFill>
                <a:effectLst/>
                <a:latin typeface="맑은 고딕" pitchFamily="50" charset="-127"/>
                <a:ea typeface="맑은 고딕" pitchFamily="50" charset="-127"/>
              </a:rPr>
              <a:t>데이터를 효과적으로 관리하고 분석하는 능력 요구 </a:t>
            </a:r>
            <a:endParaRPr kumimoji="0" lang="en-US" altLang="ko-KR" sz="2500" spc="-130" smtClean="0">
              <a:solidFill>
                <a:srgbClr val="C00000"/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2" name="모서리가 둥근 직사각형 21"/>
          <p:cNvSpPr/>
          <p:nvPr/>
        </p:nvSpPr>
        <p:spPr bwMode="auto">
          <a:xfrm>
            <a:off x="4644008" y="1138136"/>
            <a:ext cx="3024336" cy="554824"/>
          </a:xfrm>
          <a:prstGeom prst="roundRect">
            <a:avLst/>
          </a:prstGeom>
          <a:solidFill>
            <a:srgbClr val="7030A0"/>
          </a:solidFill>
          <a:ln w="285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600" b="1" spc="-110" smtClean="0">
                <a:solidFill>
                  <a:schemeClr val="bg1"/>
                </a:solidFill>
                <a:effectLst/>
                <a:latin typeface="+mn-ea"/>
              </a:rPr>
              <a:t>데이터 분석 능력</a:t>
            </a:r>
            <a:endParaRPr kumimoji="0" lang="ko-KR" altLang="en-US" sz="2600" b="1">
              <a:solidFill>
                <a:schemeClr val="bg1"/>
              </a:solidFill>
              <a:effectLst/>
              <a:latin typeface="+mn-ea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408" y="1415548"/>
            <a:ext cx="3047603" cy="204449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4221088"/>
            <a:ext cx="2902475" cy="192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32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모서리가 둥근 직사각형 28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43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텍스트 개체 틀 7"/>
          <p:cNvSpPr txBox="1">
            <a:spLocks/>
          </p:cNvSpPr>
          <p:nvPr/>
        </p:nvSpPr>
        <p:spPr>
          <a:xfrm>
            <a:off x="757139" y="1052736"/>
            <a:ext cx="8100000" cy="546945"/>
          </a:xfrm>
          <a:prstGeom prst="rect">
            <a:avLst/>
          </a:prstGeom>
        </p:spPr>
        <p:txBody>
          <a:bodyPr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000"/>
              </a:lnSpc>
              <a:spcBef>
                <a:spcPts val="0"/>
              </a:spcBef>
              <a:buClr>
                <a:schemeClr val="accent1"/>
              </a:buClr>
              <a:buNone/>
            </a:pPr>
            <a:r>
              <a:rPr kumimoji="0" lang="ko-KR" altLang="en-US" sz="2500" spc="-140">
                <a:effectLst/>
                <a:latin typeface="맑은 고딕" pitchFamily="50" charset="-127"/>
                <a:ea typeface="맑은 고딕" pitchFamily="50" charset="-127"/>
              </a:rPr>
              <a:t>내가 희망하는 직업과 선정한 이유를 작성해 보자</a:t>
            </a:r>
            <a:r>
              <a:rPr kumimoji="0" lang="en-US" altLang="ko-KR" sz="2500" spc="-140">
                <a:effectLst/>
                <a:latin typeface="맑은 고딕" pitchFamily="50" charset="-127"/>
                <a:ea typeface="맑은 고딕" pitchFamily="50" charset="-127"/>
              </a:rPr>
              <a:t>.</a:t>
            </a:r>
            <a:endParaRPr kumimoji="0" lang="en-US" altLang="ko-KR" sz="2500" spc="-10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" name="텍스트 개체 틀 7"/>
          <p:cNvSpPr txBox="1">
            <a:spLocks/>
          </p:cNvSpPr>
          <p:nvPr/>
        </p:nvSpPr>
        <p:spPr>
          <a:xfrm>
            <a:off x="1979712" y="231418"/>
            <a:ext cx="5473778" cy="605294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000"/>
              </a:lnSpc>
              <a:spcBef>
                <a:spcPts val="0"/>
              </a:spcBef>
              <a:buClr>
                <a:schemeClr val="accent1"/>
              </a:buClr>
              <a:buNone/>
            </a:pPr>
            <a:r>
              <a:rPr kumimoji="0" lang="ko-KR" altLang="en-US" sz="2800" b="1" spc="-140" smtClean="0">
                <a:effectLst/>
                <a:latin typeface="맑은 고딕" pitchFamily="50" charset="-127"/>
                <a:ea typeface="맑은 고딕" pitchFamily="50" charset="-127"/>
              </a:rPr>
              <a:t>희망하는 직업에 대해 조사하기</a:t>
            </a:r>
            <a:endParaRPr kumimoji="0" lang="en-US" altLang="ko-KR" sz="2800" b="1" spc="-10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5"/>
            <a:ext cx="1907704" cy="845869"/>
          </a:xfrm>
          <a:prstGeom prst="rect">
            <a:avLst/>
          </a:prstGeom>
        </p:spPr>
      </p:pic>
      <p:graphicFrame>
        <p:nvGraphicFramePr>
          <p:cNvPr id="12" name="표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278765"/>
              </p:ext>
            </p:extLst>
          </p:nvPr>
        </p:nvGraphicFramePr>
        <p:xfrm>
          <a:off x="323528" y="1905696"/>
          <a:ext cx="8424936" cy="2847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/>
                <a:gridCol w="5976664"/>
              </a:tblGrid>
              <a:tr h="51519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200" b="0" smtClean="0">
                          <a:solidFill>
                            <a:schemeClr val="tx1"/>
                          </a:solidFill>
                        </a:rPr>
                        <a:t>희망하는 직업</a:t>
                      </a:r>
                      <a:endParaRPr lang="ko-KR" altLang="en-US" sz="22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200" b="0" smtClean="0">
                          <a:solidFill>
                            <a:schemeClr val="tx1"/>
                          </a:solidFill>
                        </a:rPr>
                        <a:t>선정한 이유</a:t>
                      </a:r>
                      <a:endParaRPr lang="ko-KR" altLang="en-US" sz="22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33229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mtClean="0"/>
                        <a:t> </a:t>
                      </a:r>
                      <a:endParaRPr lang="ko-KR" alt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5" name="그림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139999"/>
            <a:ext cx="381571" cy="416793"/>
          </a:xfrm>
          <a:prstGeom prst="rect">
            <a:avLst/>
          </a:prstGeom>
        </p:spPr>
      </p:pic>
      <p:sp>
        <p:nvSpPr>
          <p:cNvPr id="18" name="직사각형 17"/>
          <p:cNvSpPr/>
          <p:nvPr/>
        </p:nvSpPr>
        <p:spPr>
          <a:xfrm>
            <a:off x="251520" y="2492896"/>
            <a:ext cx="2520280" cy="461665"/>
          </a:xfrm>
          <a:prstGeom prst="rect">
            <a:avLst/>
          </a:prstGeom>
        </p:spPr>
        <p:txBody>
          <a:bodyPr wrap="square" lIns="36000" rIns="36000" anchor="t">
            <a:spAutoFit/>
          </a:bodyPr>
          <a:lstStyle/>
          <a:p>
            <a:pPr algn="ctr">
              <a:spcBef>
                <a:spcPts val="0"/>
              </a:spcBef>
            </a:pPr>
            <a:r>
              <a:rPr kumimoji="0" lang="ko-KR" altLang="en-US" sz="2400" b="1" spc="-260" smtClean="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간호사</a:t>
            </a:r>
            <a:endParaRPr kumimoji="0" lang="en-US" altLang="ko-KR" sz="2400" b="1" spc="-260">
              <a:solidFill>
                <a:srgbClr val="C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2915816" y="2492896"/>
            <a:ext cx="5832648" cy="1938992"/>
          </a:xfrm>
          <a:prstGeom prst="rect">
            <a:avLst/>
          </a:prstGeom>
        </p:spPr>
        <p:txBody>
          <a:bodyPr wrap="square" lIns="36000" rIns="36000" anchor="t">
            <a:spAutoFit/>
          </a:bodyPr>
          <a:lstStyle/>
          <a:p>
            <a:pPr algn="just">
              <a:spcBef>
                <a:spcPts val="0"/>
              </a:spcBef>
            </a:pPr>
            <a:r>
              <a:rPr kumimoji="0" lang="ko-KR" altLang="en-US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사람들을 돕고</a:t>
            </a:r>
            <a:r>
              <a:rPr kumimoji="0" lang="en-US" altLang="ko-KR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0" lang="ko-KR" altLang="en-US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건강을 지키는 일을 하고 싶다</a:t>
            </a:r>
            <a:r>
              <a:rPr kumimoji="0" lang="en-US" altLang="ko-KR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kumimoji="0" lang="ko-KR" altLang="en-US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간호사는 환자들과 가장 가까이에서 그들의 건강 상태를 관리하고</a:t>
            </a:r>
            <a:r>
              <a:rPr kumimoji="0" lang="en-US" altLang="ko-KR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0" lang="ko-KR" altLang="en-US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돌보는 중요한 역할을 </a:t>
            </a:r>
            <a:r>
              <a:rPr kumimoji="0" lang="ko-KR" altLang="en-US" sz="2400" b="1" spc="-260" smtClean="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수행한다</a:t>
            </a:r>
            <a:r>
              <a:rPr kumimoji="0" lang="en-US" altLang="ko-KR" sz="2400" b="1" spc="-260" smtClean="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kumimoji="0" lang="ko-KR" altLang="en-US" sz="2400" b="1" spc="-260" smtClean="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ko-KR" altLang="en-US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간호사는 건강 분야에서 없어서는 안 </a:t>
            </a:r>
            <a:r>
              <a:rPr kumimoji="0" lang="ko-KR" altLang="en-US" sz="2400" b="1" spc="-260" smtClean="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될</a:t>
            </a:r>
            <a:r>
              <a:rPr kumimoji="0" lang="en-US" altLang="ko-KR" sz="2400" b="1" spc="-260" smtClean="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kumimoji="0" lang="ko-KR" altLang="en-US" sz="2400" b="1" spc="-260" smtClean="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소중한 직업이라고 생각한다</a:t>
            </a:r>
            <a:r>
              <a:rPr kumimoji="0" lang="en-US" altLang="ko-KR" sz="2400" b="1" spc="-260" smtClean="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kumimoji="0" lang="en-US" altLang="ko-KR" sz="2400" b="1" spc="-260">
              <a:solidFill>
                <a:srgbClr val="C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7812360" y="6309320"/>
            <a:ext cx="1191298" cy="395984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예시답</a:t>
            </a:r>
            <a:r>
              <a:rPr kumimoji="0" lang="en-US" altLang="ko-KR" sz="20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endParaRPr kumimoji="0" lang="ko-KR" altLang="en-US" sz="20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52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모서리가 둥근 직사각형 28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43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텍스트 개체 틀 7"/>
          <p:cNvSpPr txBox="1">
            <a:spLocks/>
          </p:cNvSpPr>
          <p:nvPr/>
        </p:nvSpPr>
        <p:spPr>
          <a:xfrm>
            <a:off x="1979712" y="231418"/>
            <a:ext cx="5473778" cy="555345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000"/>
              </a:lnSpc>
              <a:spcBef>
                <a:spcPts val="0"/>
              </a:spcBef>
              <a:buClr>
                <a:schemeClr val="accent1"/>
              </a:buClr>
              <a:buNone/>
            </a:pPr>
            <a:r>
              <a:rPr kumimoji="0" lang="ko-KR" altLang="en-US" sz="2800" b="1" spc="-140">
                <a:effectLst/>
                <a:latin typeface="맑은 고딕" pitchFamily="50" charset="-127"/>
                <a:ea typeface="맑은 고딕" pitchFamily="50" charset="-127"/>
              </a:rPr>
              <a:t>희망하는 직업 조사 및 작성하기</a:t>
            </a:r>
            <a:endParaRPr kumimoji="0" lang="en-US" altLang="ko-KR" sz="2800" b="1" spc="-10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5"/>
            <a:ext cx="1907704" cy="845869"/>
          </a:xfrm>
          <a:prstGeom prst="rect">
            <a:avLst/>
          </a:prstGeom>
        </p:spPr>
      </p:pic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1236551"/>
              </p:ext>
            </p:extLst>
          </p:nvPr>
        </p:nvGraphicFramePr>
        <p:xfrm>
          <a:off x="5365971" y="3990975"/>
          <a:ext cx="208280" cy="29718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14" name="표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911442"/>
              </p:ext>
            </p:extLst>
          </p:nvPr>
        </p:nvGraphicFramePr>
        <p:xfrm>
          <a:off x="251520" y="2016768"/>
          <a:ext cx="8460606" cy="3860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5428"/>
                <a:gridCol w="6445178"/>
              </a:tblGrid>
              <a:tr h="1772272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400" b="0" smtClean="0">
                          <a:solidFill>
                            <a:schemeClr val="tx1"/>
                          </a:solidFill>
                        </a:rPr>
                        <a:t>희망 직업의 특징</a:t>
                      </a:r>
                    </a:p>
                  </a:txBody>
                  <a:tcPr marL="36000" marR="36000" marT="46800" marB="46800" anchor="ctr"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sz="200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36000" marR="36000" marT="46800" marB="46800" anchor="ctr"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88232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400" b="0" smtClean="0">
                          <a:solidFill>
                            <a:schemeClr val="tx1"/>
                          </a:solidFill>
                        </a:rPr>
                        <a:t>요구되는 </a:t>
                      </a:r>
                      <a:endParaRPr lang="en-US" altLang="ko-KR" sz="2400" b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400" b="0" smtClean="0">
                          <a:solidFill>
                            <a:schemeClr val="tx1"/>
                          </a:solidFill>
                        </a:rPr>
                        <a:t>역량</a:t>
                      </a:r>
                    </a:p>
                  </a:txBody>
                  <a:tcPr marL="36000" marR="36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2000" b="0" kern="1200" spc="-200" baseline="0" smtClean="0">
                          <a:solidFill>
                            <a:srgbClr val="6D6E7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       </a:t>
                      </a:r>
                      <a:endParaRPr lang="ko-KR" altLang="en-US" sz="200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46800" marB="46800" anchor="ctr"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2" name="그림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124744"/>
            <a:ext cx="365491" cy="432498"/>
          </a:xfrm>
          <a:prstGeom prst="rect">
            <a:avLst/>
          </a:prstGeom>
        </p:spPr>
      </p:pic>
      <p:sp>
        <p:nvSpPr>
          <p:cNvPr id="19" name="텍스트 개체 틀 7"/>
          <p:cNvSpPr txBox="1">
            <a:spLocks/>
          </p:cNvSpPr>
          <p:nvPr/>
        </p:nvSpPr>
        <p:spPr>
          <a:xfrm>
            <a:off x="757138" y="1052736"/>
            <a:ext cx="8279357" cy="861774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None/>
            </a:pPr>
            <a:r>
              <a:rPr kumimoji="0" lang="ko-KR" altLang="en-US" sz="2500" spc="-140">
                <a:effectLst/>
                <a:latin typeface="맑은 고딕" pitchFamily="50" charset="-127"/>
                <a:ea typeface="맑은 고딕" pitchFamily="50" charset="-127"/>
              </a:rPr>
              <a:t>희망 직업의 특징과 요구되는 역량에 대해 인터넷을 활용하여 조사해 보자</a:t>
            </a:r>
            <a:r>
              <a:rPr kumimoji="0" lang="en-US" altLang="ko-KR" sz="2500" spc="-140">
                <a:effectLst/>
                <a:latin typeface="맑은 고딕" pitchFamily="50" charset="-127"/>
                <a:ea typeface="맑은 고딕" pitchFamily="50" charset="-127"/>
              </a:rPr>
              <a:t>.</a:t>
            </a:r>
            <a:endParaRPr kumimoji="0" lang="en-US" altLang="ko-KR" sz="2500" spc="-10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2336352" y="2171882"/>
            <a:ext cx="6412112" cy="1569660"/>
          </a:xfrm>
          <a:prstGeom prst="rect">
            <a:avLst/>
          </a:prstGeom>
        </p:spPr>
        <p:txBody>
          <a:bodyPr wrap="square" lIns="36000" rIns="36000" anchor="t">
            <a:spAutoFit/>
          </a:bodyPr>
          <a:lstStyle/>
          <a:p>
            <a:pPr algn="just">
              <a:spcBef>
                <a:spcPts val="0"/>
              </a:spcBef>
            </a:pPr>
            <a:r>
              <a:rPr kumimoji="0" lang="ko-KR" altLang="en-US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간호사는 병원</a:t>
            </a:r>
            <a:r>
              <a:rPr kumimoji="0" lang="en-US" altLang="ko-KR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0" lang="ko-KR" altLang="en-US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클리닉</a:t>
            </a:r>
            <a:r>
              <a:rPr kumimoji="0" lang="en-US" altLang="ko-KR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0" lang="ko-KR" altLang="en-US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요양 시설 등에서 환자의 상태를 관리하고</a:t>
            </a:r>
            <a:r>
              <a:rPr kumimoji="0" lang="en-US" altLang="ko-KR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0" lang="ko-KR" altLang="en-US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의료진의 진료를 돕는다</a:t>
            </a:r>
            <a:r>
              <a:rPr kumimoji="0" lang="en-US" altLang="ko-KR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kumimoji="0" lang="ko-KR" altLang="en-US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주된 업무는 환자의 상태를 관찰하고 기록하며</a:t>
            </a:r>
            <a:r>
              <a:rPr kumimoji="0" lang="en-US" altLang="ko-KR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0" lang="ko-KR" altLang="en-US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약물을 투여하고</a:t>
            </a:r>
            <a:r>
              <a:rPr kumimoji="0" lang="en-US" altLang="ko-KR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0" lang="ko-KR" altLang="en-US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필요한 의료 처치를 수행한다</a:t>
            </a:r>
            <a:r>
              <a:rPr kumimoji="0" lang="en-US" altLang="ko-KR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sp>
        <p:nvSpPr>
          <p:cNvPr id="24" name="직사각형 23"/>
          <p:cNvSpPr/>
          <p:nvPr/>
        </p:nvSpPr>
        <p:spPr>
          <a:xfrm>
            <a:off x="2336352" y="3861048"/>
            <a:ext cx="6408712" cy="1938992"/>
          </a:xfrm>
          <a:prstGeom prst="rect">
            <a:avLst/>
          </a:prstGeom>
        </p:spPr>
        <p:txBody>
          <a:bodyPr wrap="square" lIns="36000" rIns="36000" anchor="t">
            <a:spAutoFit/>
          </a:bodyPr>
          <a:lstStyle/>
          <a:p>
            <a:pPr algn="just">
              <a:spcBef>
                <a:spcPts val="0"/>
              </a:spcBef>
            </a:pPr>
            <a:r>
              <a:rPr kumimoji="0" lang="ko-KR" altLang="en-US" sz="2400" b="1" spc="-260" smtClean="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▷ 의료 </a:t>
            </a:r>
            <a:r>
              <a:rPr kumimoji="0" lang="ko-KR" altLang="en-US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지식</a:t>
            </a:r>
            <a:r>
              <a:rPr kumimoji="0" lang="en-US" altLang="ko-KR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kumimoji="0" lang="ko-KR" altLang="en-US" sz="2400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간호사는 환자의 상태를 빠르게 파악하고 적절한 처치를 해야 하므로</a:t>
            </a:r>
            <a:r>
              <a:rPr kumimoji="0" lang="en-US" altLang="ko-KR" sz="2400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0" lang="ko-KR" altLang="en-US" sz="2400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기본적인 의학 지식과 기술을 갖춰야 함</a:t>
            </a:r>
            <a:r>
              <a:rPr kumimoji="0" lang="en-US" altLang="ko-KR" sz="2400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algn="just">
              <a:spcBef>
                <a:spcPts val="0"/>
              </a:spcBef>
            </a:pPr>
            <a:r>
              <a:rPr kumimoji="0" lang="ko-KR" altLang="en-US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▷ 위기 대처 능력</a:t>
            </a:r>
            <a:r>
              <a:rPr kumimoji="0" lang="en-US" altLang="ko-KR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kumimoji="0" lang="ko-KR" altLang="en-US" sz="2400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응급 상황에서도 침착하게 대처하고</a:t>
            </a:r>
            <a:r>
              <a:rPr kumimoji="0" lang="en-US" altLang="ko-KR" sz="2400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0" lang="ko-KR" altLang="en-US" sz="2400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신속하게 결정을 내릴 수 있는 능력이 </a:t>
            </a:r>
            <a:r>
              <a:rPr kumimoji="0" lang="ko-KR" altLang="en-US" sz="2400" spc="-260" smtClean="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필요함</a:t>
            </a:r>
            <a:r>
              <a:rPr kumimoji="0" lang="en-US" altLang="ko-KR" sz="2400" spc="-260" smtClean="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kumimoji="0" lang="en-US" altLang="ko-KR" sz="2400" spc="-260">
              <a:solidFill>
                <a:srgbClr val="C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5" name="모서리가 둥근 직사각형 24"/>
          <p:cNvSpPr/>
          <p:nvPr/>
        </p:nvSpPr>
        <p:spPr>
          <a:xfrm>
            <a:off x="7812360" y="6309320"/>
            <a:ext cx="1191298" cy="395984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예시답</a:t>
            </a:r>
            <a:r>
              <a:rPr kumimoji="0" lang="en-US" altLang="ko-KR" sz="20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endParaRPr kumimoji="0" lang="ko-KR" altLang="en-US" sz="20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82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4" grpId="0"/>
      <p:bldP spid="24" grpId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모서리가 둥근 직사각형 28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43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텍스트 개체 틀 7"/>
          <p:cNvSpPr txBox="1">
            <a:spLocks/>
          </p:cNvSpPr>
          <p:nvPr/>
        </p:nvSpPr>
        <p:spPr>
          <a:xfrm>
            <a:off x="1979712" y="231418"/>
            <a:ext cx="5473778" cy="555345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000"/>
              </a:lnSpc>
              <a:spcBef>
                <a:spcPts val="0"/>
              </a:spcBef>
              <a:buClr>
                <a:schemeClr val="accent1"/>
              </a:buClr>
              <a:buNone/>
            </a:pPr>
            <a:r>
              <a:rPr kumimoji="0" lang="ko-KR" altLang="en-US" sz="2800" b="1" spc="-140">
                <a:effectLst/>
                <a:latin typeface="맑은 고딕" pitchFamily="50" charset="-127"/>
                <a:ea typeface="맑은 고딕" pitchFamily="50" charset="-127"/>
              </a:rPr>
              <a:t>희망하는 직업 조사 및 작성하기</a:t>
            </a:r>
            <a:endParaRPr kumimoji="0" lang="en-US" altLang="ko-KR" sz="2800" b="1" spc="-10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5"/>
            <a:ext cx="1907704" cy="84586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117480"/>
            <a:ext cx="396000" cy="439312"/>
          </a:xfrm>
          <a:prstGeom prst="rect">
            <a:avLst/>
          </a:prstGeom>
        </p:spPr>
      </p:pic>
      <p:sp>
        <p:nvSpPr>
          <p:cNvPr id="12" name="텍스트 개체 틀 7"/>
          <p:cNvSpPr txBox="1">
            <a:spLocks/>
          </p:cNvSpPr>
          <p:nvPr/>
        </p:nvSpPr>
        <p:spPr>
          <a:xfrm>
            <a:off x="757139" y="1052736"/>
            <a:ext cx="8100000" cy="861774"/>
          </a:xfrm>
          <a:prstGeom prst="rect">
            <a:avLst/>
          </a:prstGeom>
        </p:spPr>
        <p:txBody>
          <a:bodyPr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None/>
            </a:pPr>
            <a:r>
              <a:rPr kumimoji="0" lang="ko-KR" altLang="en-US" sz="2500" spc="-140">
                <a:effectLst/>
                <a:latin typeface="맑은 고딕" pitchFamily="50" charset="-127"/>
                <a:ea typeface="맑은 고딕" pitchFamily="50" charset="-127"/>
              </a:rPr>
              <a:t>다음 </a:t>
            </a:r>
            <a:r>
              <a:rPr kumimoji="0" lang="en-US" altLang="ko-KR" sz="2500" spc="-140">
                <a:effectLst/>
                <a:latin typeface="맑은 고딕" pitchFamily="50" charset="-127"/>
                <a:ea typeface="맑은 고딕" pitchFamily="50" charset="-127"/>
              </a:rPr>
              <a:t>[</a:t>
            </a:r>
            <a:r>
              <a:rPr kumimoji="0" lang="ko-KR" altLang="en-US" sz="2500" spc="-140">
                <a:effectLst/>
                <a:latin typeface="맑은 고딕" pitchFamily="50" charset="-127"/>
                <a:ea typeface="맑은 고딕" pitchFamily="50" charset="-127"/>
              </a:rPr>
              <a:t>예시</a:t>
            </a:r>
            <a:r>
              <a:rPr kumimoji="0" lang="en-US" altLang="ko-KR" sz="2500" spc="-140">
                <a:effectLst/>
                <a:latin typeface="맑은 고딕" pitchFamily="50" charset="-127"/>
                <a:ea typeface="맑은 고딕" pitchFamily="50" charset="-127"/>
              </a:rPr>
              <a:t>]</a:t>
            </a:r>
            <a:r>
              <a:rPr kumimoji="0" lang="ko-KR" altLang="en-US" sz="2500" spc="-140">
                <a:effectLst/>
                <a:latin typeface="맑은 고딕" pitchFamily="50" charset="-127"/>
                <a:ea typeface="맑은 고딕" pitchFamily="50" charset="-127"/>
              </a:rPr>
              <a:t>를 참조하여 내가 희망하는 직업의 예상되는 모습에 대해 작성해 보자</a:t>
            </a:r>
            <a:r>
              <a:rPr kumimoji="0" lang="en-US" altLang="ko-KR" sz="2500" spc="-140">
                <a:effectLst/>
                <a:latin typeface="맑은 고딕" pitchFamily="50" charset="-127"/>
                <a:ea typeface="맑은 고딕" pitchFamily="50" charset="-127"/>
              </a:rPr>
              <a:t>.</a:t>
            </a:r>
            <a:endParaRPr kumimoji="0" lang="en-US" altLang="ko-KR" sz="2500" spc="-10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9460320"/>
              </p:ext>
            </p:extLst>
          </p:nvPr>
        </p:nvGraphicFramePr>
        <p:xfrm>
          <a:off x="269190" y="2404539"/>
          <a:ext cx="8605619" cy="3784854"/>
        </p:xfrm>
        <a:graphic>
          <a:graphicData uri="http://schemas.openxmlformats.org/drawingml/2006/table">
            <a:tbl>
              <a:tblPr/>
              <a:tblGrid>
                <a:gridCol w="8605619"/>
              </a:tblGrid>
              <a:tr h="2612310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b="1" kern="0" spc="-50" smtClean="0">
                          <a:solidFill>
                            <a:srgbClr val="80008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</a:t>
                      </a:r>
                      <a:r>
                        <a:rPr lang="ko-KR" altLang="en-US" sz="1500" b="1" kern="0" spc="-50">
                          <a:solidFill>
                            <a:srgbClr val="80008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희망하는 전공 관련 분야</a:t>
                      </a:r>
                      <a:r>
                        <a:rPr lang="en-US" altLang="ko-KR" sz="1500" b="1" kern="0" spc="-50">
                          <a:solidFill>
                            <a:srgbClr val="80008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]</a:t>
                      </a:r>
                      <a:r>
                        <a:rPr lang="ko-KR" altLang="en-US" sz="1500" b="1" kern="0" spc="-5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500" b="1" kern="0" spc="-5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: </a:t>
                      </a:r>
                      <a:r>
                        <a:rPr lang="ko-KR" altLang="en-US" sz="1500" b="1" u="sng" kern="0" spc="-50">
                          <a:solidFill>
                            <a:srgbClr val="80808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물류</a:t>
                      </a:r>
                      <a:r>
                        <a:rPr lang="en-US" altLang="ko-KR" sz="1500" b="1" u="sng" kern="0" spc="-50">
                          <a:solidFill>
                            <a:srgbClr val="80808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·</a:t>
                      </a:r>
                      <a:r>
                        <a:rPr lang="ko-KR" altLang="en-US" sz="1500" b="1" u="sng" kern="0" spc="-50">
                          <a:solidFill>
                            <a:srgbClr val="80808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유통 분야</a:t>
                      </a:r>
                      <a:r>
                        <a:rPr lang="ko-KR" altLang="en-US" sz="1500" b="1" u="sng" kern="0" spc="-5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endParaRPr lang="en-US" altLang="ko-KR" sz="1500" b="1" u="sng" kern="0" spc="-50" smtClean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500" b="1" kern="0" spc="-5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b="1" kern="0" spc="-50">
                          <a:solidFill>
                            <a:srgbClr val="80008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</a:t>
                      </a:r>
                      <a:r>
                        <a:rPr lang="ko-KR" altLang="en-US" sz="1500" b="1" kern="0" spc="-50">
                          <a:solidFill>
                            <a:srgbClr val="80008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앞으로 달라질 모습</a:t>
                      </a:r>
                      <a:r>
                        <a:rPr lang="en-US" altLang="ko-KR" sz="1500" b="1" kern="0" spc="-50">
                          <a:solidFill>
                            <a:srgbClr val="80008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]</a:t>
                      </a:r>
                      <a:endParaRPr lang="ko-KR" altLang="en-US" sz="1500" b="1" kern="0" spc="-5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  <a:p>
                      <a:pPr marL="68580" marR="156210" indent="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b="1" kern="0" spc="-5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자동화와 로봇</a:t>
                      </a:r>
                      <a:r>
                        <a:rPr lang="en-US" altLang="ko-KR" sz="1500" b="1" kern="0" spc="-5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, </a:t>
                      </a:r>
                      <a:r>
                        <a:rPr lang="ko-KR" altLang="en-US" sz="1500" b="1" kern="0" spc="-5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드론 기술의 도입에 따라 물류</a:t>
                      </a:r>
                      <a:r>
                        <a:rPr lang="en-US" altLang="ko-KR" sz="1500" b="1" kern="0" spc="-5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·</a:t>
                      </a:r>
                      <a:r>
                        <a:rPr lang="ko-KR" altLang="en-US" sz="1500" b="1" kern="0" spc="-5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유통 분야는 많은 변화가 일어나게 된다</a:t>
                      </a:r>
                      <a:r>
                        <a:rPr lang="en-US" altLang="ko-KR" sz="1500" b="1" kern="0" spc="-5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. </a:t>
                      </a:r>
                      <a:r>
                        <a:rPr lang="ko-KR" altLang="en-US" sz="1500" b="1" kern="0" spc="-5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자율주행이 가능한 로봇이나 자율 비행이 가능한 드론 등을 통해 물품을 목적지까지 신속하게 전달하게 된다</a:t>
                      </a:r>
                      <a:r>
                        <a:rPr lang="en-US" altLang="ko-KR" sz="1500" b="1" kern="0" spc="-5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. </a:t>
                      </a:r>
                      <a:r>
                        <a:rPr lang="ko-KR" altLang="en-US" sz="1500" b="1" kern="0" spc="-5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또한</a:t>
                      </a:r>
                      <a:r>
                        <a:rPr lang="en-US" altLang="ko-KR" sz="1500" b="1" kern="0" spc="-5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, </a:t>
                      </a:r>
                      <a:r>
                        <a:rPr lang="ko-KR" altLang="en-US" sz="1500" b="1" kern="0" spc="-5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실시간 데이터를 통해 주문 상태</a:t>
                      </a:r>
                      <a:r>
                        <a:rPr lang="en-US" altLang="ko-KR" sz="1500" b="1" kern="0" spc="-5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, </a:t>
                      </a:r>
                      <a:r>
                        <a:rPr lang="ko-KR" altLang="en-US" sz="1500" b="1" kern="0" spc="-5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배송 상황</a:t>
                      </a:r>
                      <a:r>
                        <a:rPr lang="en-US" altLang="ko-KR" sz="1500" b="1" kern="0" spc="-5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, </a:t>
                      </a:r>
                      <a:r>
                        <a:rPr lang="ko-KR" altLang="en-US" sz="1500" b="1" kern="0" spc="-5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재고 등을 모니터링하고 효율적으로 물류의 유통 및 관리가 이루어진다</a:t>
                      </a:r>
                      <a:r>
                        <a:rPr lang="en-US" altLang="ko-KR" sz="1500" b="1" kern="0" spc="-50" smtClean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.</a:t>
                      </a:r>
                    </a:p>
                    <a:p>
                      <a:pPr marL="68580" marR="156210" indent="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5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b="1" kern="0" spc="-50">
                          <a:solidFill>
                            <a:srgbClr val="80008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</a:t>
                      </a:r>
                      <a:r>
                        <a:rPr lang="ko-KR" altLang="en-US" sz="1500" b="1" kern="0" spc="-50">
                          <a:solidFill>
                            <a:srgbClr val="80008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디지털 </a:t>
                      </a:r>
                      <a:r>
                        <a:rPr lang="ko-KR" altLang="en-US" sz="1500" b="1" kern="0" spc="-50" smtClean="0">
                          <a:solidFill>
                            <a:srgbClr val="80008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직업 </a:t>
                      </a:r>
                      <a:r>
                        <a:rPr lang="ko-KR" altLang="en-US" sz="1500" b="1" kern="0" spc="-50">
                          <a:solidFill>
                            <a:srgbClr val="80008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환경에서 준비할 사항</a:t>
                      </a:r>
                      <a:r>
                        <a:rPr lang="en-US" altLang="ko-KR" sz="1500" b="1" kern="0" spc="-50">
                          <a:solidFill>
                            <a:srgbClr val="80008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]</a:t>
                      </a:r>
                      <a:endParaRPr lang="ko-KR" altLang="en-US" sz="1500" b="1" kern="0" spc="-5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b="1" kern="0" spc="-5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• </a:t>
                      </a:r>
                      <a:r>
                        <a:rPr lang="ko-KR" altLang="en-US" sz="1500" b="1" kern="0" spc="-5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자동화 시스템에 대해 이해하고 자동화 로봇</a:t>
                      </a:r>
                      <a:r>
                        <a:rPr lang="en-US" altLang="ko-KR" sz="1500" b="1" kern="0" spc="-5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, </a:t>
                      </a:r>
                      <a:r>
                        <a:rPr lang="ko-KR" altLang="en-US" sz="1500" b="1" kern="0" spc="-5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드론 조종 및 비행 기술 습득이 필요하다</a:t>
                      </a:r>
                      <a:r>
                        <a:rPr lang="en-US" altLang="ko-KR" sz="1500" b="1" kern="0" spc="-5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.</a:t>
                      </a:r>
                      <a:endParaRPr lang="ko-KR" altLang="en-US" sz="15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  <a:p>
                      <a:pPr marL="90170" marR="0" indent="-9017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b="1" kern="0" spc="-5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• </a:t>
                      </a:r>
                      <a:r>
                        <a:rPr lang="ko-KR" altLang="en-US" sz="1500" b="1" kern="0" spc="-5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실시간 데이터 모니터링 시스템</a:t>
                      </a:r>
                      <a:r>
                        <a:rPr lang="en-US" altLang="ko-KR" sz="1500" b="1" kern="0" spc="-5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, GPS </a:t>
                      </a:r>
                      <a:r>
                        <a:rPr lang="ko-KR" altLang="en-US" sz="1500" b="1" kern="0" spc="-5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기술 등 다양한 디지털 도구 및 소프트웨어 활용 역량이 필요하다</a:t>
                      </a:r>
                      <a:r>
                        <a:rPr lang="en-US" altLang="ko-KR" sz="1500" b="1" kern="0" spc="-5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.</a:t>
                      </a:r>
                      <a:endParaRPr lang="ko-KR" altLang="en-US" sz="15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  <a:p>
                      <a:pPr marL="90170" marR="0" indent="-9017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500" b="1" kern="0" spc="-5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• </a:t>
                      </a:r>
                      <a:r>
                        <a:rPr lang="ko-KR" altLang="en-US" sz="1500" b="1" kern="0" spc="-5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배송 상황</a:t>
                      </a:r>
                      <a:r>
                        <a:rPr lang="en-US" altLang="ko-KR" sz="1500" b="1" kern="0" spc="-5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, </a:t>
                      </a:r>
                      <a:r>
                        <a:rPr lang="ko-KR" altLang="en-US" sz="1500" b="1" kern="0" spc="-5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로봇 및 드론 상태</a:t>
                      </a:r>
                      <a:r>
                        <a:rPr lang="en-US" altLang="ko-KR" sz="1500" b="1" kern="0" spc="-5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, </a:t>
                      </a:r>
                      <a:r>
                        <a:rPr lang="ko-KR" altLang="en-US" sz="1500" b="1" kern="0" spc="-5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날씨 조건 등 다양한 데이터를 실시간으로 수집하고 분석하며</a:t>
                      </a:r>
                      <a:r>
                        <a:rPr lang="en-US" altLang="ko-KR" sz="1500" b="1" kern="0" spc="-5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, </a:t>
                      </a:r>
                      <a:r>
                        <a:rPr lang="ko-KR" altLang="en-US" sz="1500" b="1" kern="0" spc="-5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데이터를 효과적으로 관리하는 능력이 필요하다</a:t>
                      </a:r>
                      <a:r>
                        <a:rPr lang="en-US" altLang="ko-KR" sz="1500" b="1" kern="0" spc="-5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함초롬바탕" panose="02030604000101010101" pitchFamily="18" charset="-127"/>
                        </a:rPr>
                        <a:t>.</a:t>
                      </a:r>
                      <a:endParaRPr lang="ko-KR" altLang="en-US" sz="1500" b="1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012950" y="25844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735529152" descr="EMB00001e94bff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628800"/>
            <a:ext cx="2057395" cy="155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62" y="1984126"/>
            <a:ext cx="955353" cy="39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75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모서리가 둥근 직사각형 28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43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텍스트 개체 틀 7"/>
          <p:cNvSpPr txBox="1">
            <a:spLocks/>
          </p:cNvSpPr>
          <p:nvPr/>
        </p:nvSpPr>
        <p:spPr>
          <a:xfrm>
            <a:off x="1979712" y="231418"/>
            <a:ext cx="5473778" cy="555345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000"/>
              </a:lnSpc>
              <a:spcBef>
                <a:spcPts val="0"/>
              </a:spcBef>
              <a:buClr>
                <a:schemeClr val="accent1"/>
              </a:buClr>
              <a:buNone/>
            </a:pPr>
            <a:r>
              <a:rPr kumimoji="0" lang="ko-KR" altLang="en-US" sz="2800" b="1" spc="-140">
                <a:effectLst/>
                <a:latin typeface="맑은 고딕" pitchFamily="50" charset="-127"/>
                <a:ea typeface="맑은 고딕" pitchFamily="50" charset="-127"/>
              </a:rPr>
              <a:t>희망하는 직업 조사 및 작성하기</a:t>
            </a:r>
            <a:endParaRPr kumimoji="0" lang="en-US" altLang="ko-KR" sz="2800" b="1" spc="-10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5"/>
            <a:ext cx="1907704" cy="84586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189488"/>
            <a:ext cx="396000" cy="439312"/>
          </a:xfrm>
          <a:prstGeom prst="rect">
            <a:avLst/>
          </a:prstGeom>
        </p:spPr>
      </p:pic>
      <p:sp>
        <p:nvSpPr>
          <p:cNvPr id="12" name="텍스트 개체 틀 7"/>
          <p:cNvSpPr txBox="1">
            <a:spLocks/>
          </p:cNvSpPr>
          <p:nvPr/>
        </p:nvSpPr>
        <p:spPr>
          <a:xfrm>
            <a:off x="757139" y="1052736"/>
            <a:ext cx="8100000" cy="861774"/>
          </a:xfrm>
          <a:prstGeom prst="rect">
            <a:avLst/>
          </a:prstGeom>
        </p:spPr>
        <p:txBody>
          <a:bodyPr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None/>
            </a:pPr>
            <a:r>
              <a:rPr kumimoji="0" lang="ko-KR" altLang="en-US" sz="2500" spc="-140" smtClean="0">
                <a:effectLst/>
                <a:latin typeface="맑은 고딕" pitchFamily="50" charset="-127"/>
                <a:ea typeface="맑은 고딕" pitchFamily="50" charset="-127"/>
              </a:rPr>
              <a:t>앞 </a:t>
            </a:r>
            <a:r>
              <a:rPr kumimoji="0" lang="en-US" altLang="ko-KR" sz="2500" spc="-140">
                <a:effectLst/>
                <a:latin typeface="맑은 고딕" pitchFamily="50" charset="-127"/>
                <a:ea typeface="맑은 고딕" pitchFamily="50" charset="-127"/>
              </a:rPr>
              <a:t>[</a:t>
            </a:r>
            <a:r>
              <a:rPr kumimoji="0" lang="ko-KR" altLang="en-US" sz="2500" spc="-140">
                <a:effectLst/>
                <a:latin typeface="맑은 고딕" pitchFamily="50" charset="-127"/>
                <a:ea typeface="맑은 고딕" pitchFamily="50" charset="-127"/>
              </a:rPr>
              <a:t>예시</a:t>
            </a:r>
            <a:r>
              <a:rPr kumimoji="0" lang="en-US" altLang="ko-KR" sz="2500" spc="-140">
                <a:effectLst/>
                <a:latin typeface="맑은 고딕" pitchFamily="50" charset="-127"/>
                <a:ea typeface="맑은 고딕" pitchFamily="50" charset="-127"/>
              </a:rPr>
              <a:t>]</a:t>
            </a:r>
            <a:r>
              <a:rPr kumimoji="0" lang="ko-KR" altLang="en-US" sz="2500" spc="-140">
                <a:effectLst/>
                <a:latin typeface="맑은 고딕" pitchFamily="50" charset="-127"/>
                <a:ea typeface="맑은 고딕" pitchFamily="50" charset="-127"/>
              </a:rPr>
              <a:t>를 참조하여 내가 희망하는 직업의 예상되는 모습에 대해 작성해 보자</a:t>
            </a:r>
            <a:r>
              <a:rPr kumimoji="0" lang="en-US" altLang="ko-KR" sz="2500" spc="-140">
                <a:effectLst/>
                <a:latin typeface="맑은 고딕" pitchFamily="50" charset="-127"/>
                <a:ea typeface="맑은 고딕" pitchFamily="50" charset="-127"/>
              </a:rPr>
              <a:t>.</a:t>
            </a:r>
            <a:endParaRPr kumimoji="0" lang="en-US" altLang="ko-KR" sz="2500" spc="-10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272738"/>
              </p:ext>
            </p:extLst>
          </p:nvPr>
        </p:nvGraphicFramePr>
        <p:xfrm>
          <a:off x="5365971" y="3990975"/>
          <a:ext cx="208280" cy="29718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485902"/>
              </p:ext>
            </p:extLst>
          </p:nvPr>
        </p:nvGraphicFramePr>
        <p:xfrm>
          <a:off x="251520" y="2204864"/>
          <a:ext cx="8460606" cy="396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/>
                <a:gridCol w="6300366"/>
              </a:tblGrid>
              <a:tr h="1772272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200" b="0" smtClean="0">
                          <a:solidFill>
                            <a:schemeClr val="tx1"/>
                          </a:solidFill>
                        </a:rPr>
                        <a:t>앞으로 예상되는</a:t>
                      </a:r>
                    </a:p>
                    <a:p>
                      <a:pPr marL="0" marR="0" indent="0" algn="ctr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200" b="0" smtClean="0">
                          <a:solidFill>
                            <a:schemeClr val="tx1"/>
                          </a:solidFill>
                        </a:rPr>
                        <a:t>달라질 모습</a:t>
                      </a:r>
                    </a:p>
                  </a:txBody>
                  <a:tcPr marL="36000" marR="36000" marT="46800" marB="46800" anchor="ctr"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sz="200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36000" marR="36000" marT="46800" marB="46800" anchor="ctr"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88168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200" b="0" smtClean="0">
                          <a:solidFill>
                            <a:schemeClr val="tx1"/>
                          </a:solidFill>
                        </a:rPr>
                        <a:t>디지털 직업 </a:t>
                      </a:r>
                    </a:p>
                    <a:p>
                      <a:pPr marL="0" marR="0" indent="0" algn="ctr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200" b="0" smtClean="0">
                          <a:solidFill>
                            <a:schemeClr val="tx1"/>
                          </a:solidFill>
                        </a:rPr>
                        <a:t>환경에서 </a:t>
                      </a:r>
                    </a:p>
                    <a:p>
                      <a:pPr marL="0" marR="0" indent="0" algn="ctr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200" b="0" smtClean="0">
                          <a:solidFill>
                            <a:schemeClr val="tx1"/>
                          </a:solidFill>
                        </a:rPr>
                        <a:t>준비할 사항</a:t>
                      </a:r>
                    </a:p>
                  </a:txBody>
                  <a:tcPr marL="36000" marR="36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2000" b="0" kern="1200" spc="-200" baseline="0" smtClean="0">
                          <a:solidFill>
                            <a:srgbClr val="6D6E7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       </a:t>
                      </a:r>
                      <a:endParaRPr lang="ko-KR" altLang="en-US" sz="2000" i="1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46800" marB="46800" anchor="ctr"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" name="직사각형 9"/>
          <p:cNvSpPr/>
          <p:nvPr/>
        </p:nvSpPr>
        <p:spPr>
          <a:xfrm>
            <a:off x="2461176" y="2275427"/>
            <a:ext cx="6264696" cy="1569660"/>
          </a:xfrm>
          <a:prstGeom prst="rect">
            <a:avLst/>
          </a:prstGeom>
        </p:spPr>
        <p:txBody>
          <a:bodyPr wrap="square" lIns="36000" rIns="36000" anchor="t">
            <a:spAutoFit/>
          </a:bodyPr>
          <a:lstStyle/>
          <a:p>
            <a:pPr algn="just">
              <a:spcBef>
                <a:spcPts val="0"/>
              </a:spcBef>
            </a:pPr>
            <a:r>
              <a:rPr kumimoji="0" lang="ko-KR" altLang="en-US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미래의 간호사는 </a:t>
            </a:r>
            <a:r>
              <a:rPr kumimoji="0" lang="ko-KR" altLang="en-US" sz="2400" b="1" spc="-260" smtClean="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원격 </a:t>
            </a:r>
            <a:r>
              <a:rPr kumimoji="0" lang="ko-KR" altLang="en-US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의료가 </a:t>
            </a:r>
            <a:r>
              <a:rPr kumimoji="0" lang="ko-KR" altLang="en-US" sz="2400" b="1" spc="-260" smtClean="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활성화되면 비대면으로 </a:t>
            </a:r>
            <a:r>
              <a:rPr kumimoji="0" lang="ko-KR" altLang="en-US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건강 </a:t>
            </a:r>
            <a:r>
              <a:rPr kumimoji="0" lang="ko-KR" altLang="en-US" sz="2400" b="1" spc="-260" smtClean="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상태 모니터링하고 </a:t>
            </a:r>
            <a:r>
              <a:rPr kumimoji="0" lang="ko-KR" altLang="en-US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관리하는 </a:t>
            </a:r>
            <a:r>
              <a:rPr kumimoji="0" lang="ko-KR" altLang="en-US" sz="2400" b="1" spc="-260" smtClean="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역할을 </a:t>
            </a:r>
            <a:r>
              <a:rPr kumimoji="0" lang="ko-KR" altLang="en-US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수행할 </a:t>
            </a:r>
            <a:r>
              <a:rPr kumimoji="0" lang="ko-KR" altLang="en-US" sz="2400" b="1" spc="-260" smtClean="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것이다</a:t>
            </a:r>
            <a:r>
              <a:rPr kumimoji="0" lang="en-US" altLang="ko-KR" sz="2400" b="1" spc="-260" smtClean="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kumimoji="0" lang="ko-KR" altLang="en-US" sz="2400" b="1" spc="-260" smtClean="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또한 인공지능과 로봇을 이용하여 </a:t>
            </a:r>
            <a:r>
              <a:rPr kumimoji="0" lang="ko-KR" altLang="en-US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환자 관리가 </a:t>
            </a:r>
            <a:r>
              <a:rPr kumimoji="0" lang="ko-KR" altLang="en-US" sz="2400" b="1" spc="-260" smtClean="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효율적으로 이루어지도록 해야 한다</a:t>
            </a:r>
            <a:r>
              <a:rPr kumimoji="0" lang="en-US" altLang="ko-KR" sz="2400" b="1" spc="-260" smtClean="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kumimoji="0" lang="en-US" altLang="ko-KR" sz="2400" b="1" spc="-260">
              <a:solidFill>
                <a:srgbClr val="C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2464498" y="4107707"/>
            <a:ext cx="6261374" cy="1938992"/>
          </a:xfrm>
          <a:prstGeom prst="rect">
            <a:avLst/>
          </a:prstGeom>
        </p:spPr>
        <p:txBody>
          <a:bodyPr wrap="square" lIns="36000" rIns="36000" anchor="t">
            <a:spAutoFit/>
          </a:bodyPr>
          <a:lstStyle/>
          <a:p>
            <a:pPr algn="just">
              <a:spcBef>
                <a:spcPts val="0"/>
              </a:spcBef>
            </a:pPr>
            <a:r>
              <a:rPr kumimoji="0" lang="ko-KR" altLang="en-US" sz="2400" b="1" spc="-260" smtClean="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▷ 디지털 </a:t>
            </a:r>
            <a:r>
              <a:rPr kumimoji="0" lang="ko-KR" altLang="en-US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리터러시</a:t>
            </a:r>
            <a:r>
              <a:rPr kumimoji="0" lang="en-US" altLang="ko-KR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kumimoji="0" lang="ko-KR" altLang="en-US" sz="2400" spc="-260" smtClean="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인공지능</a:t>
            </a:r>
            <a:r>
              <a:rPr kumimoji="0" lang="en-US" altLang="ko-KR" sz="2400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0" lang="ko-KR" altLang="en-US" sz="2400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원격 의료 시스템 등 새로운 기술을 활용할 수 있는 </a:t>
            </a:r>
            <a:r>
              <a:rPr kumimoji="0" lang="ko-KR" altLang="en-US" sz="2400" spc="-260" smtClean="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역량</a:t>
            </a:r>
            <a:endParaRPr kumimoji="0" lang="en-US" altLang="ko-KR" sz="2400" spc="-260">
              <a:solidFill>
                <a:srgbClr val="C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just">
              <a:spcBef>
                <a:spcPts val="0"/>
              </a:spcBef>
            </a:pPr>
            <a:r>
              <a:rPr kumimoji="0" lang="ko-KR" altLang="en-US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▷ 정보 관리 능력</a:t>
            </a:r>
            <a:r>
              <a:rPr kumimoji="0" lang="en-US" altLang="ko-KR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kumimoji="0" lang="ko-KR" altLang="en-US" sz="2400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전자 의료 </a:t>
            </a:r>
            <a:r>
              <a:rPr kumimoji="0" lang="ko-KR" altLang="en-US" sz="2400" spc="-260" smtClean="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기록 및 </a:t>
            </a:r>
            <a:r>
              <a:rPr kumimoji="0" lang="ko-KR" altLang="en-US" sz="2400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데이터 </a:t>
            </a:r>
            <a:r>
              <a:rPr kumimoji="0" lang="ko-KR" altLang="en-US" sz="2400" spc="-260" smtClean="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분석</a:t>
            </a:r>
            <a:endParaRPr kumimoji="0" lang="en-US" altLang="ko-KR" sz="2400" spc="-260" smtClean="0">
              <a:solidFill>
                <a:srgbClr val="C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just">
              <a:spcBef>
                <a:spcPts val="0"/>
              </a:spcBef>
            </a:pPr>
            <a:r>
              <a:rPr kumimoji="0" lang="ko-KR" altLang="en-US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▷ 지속적인 학습</a:t>
            </a:r>
            <a:r>
              <a:rPr kumimoji="0" lang="en-US" altLang="ko-KR" sz="2400" b="1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kumimoji="0" lang="ko-KR" altLang="en-US" sz="2400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의료 기술은 빠르게 변화하기 </a:t>
            </a:r>
            <a:r>
              <a:rPr kumimoji="0" lang="ko-KR" altLang="en-US" sz="2400" spc="-260" smtClean="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때문에</a:t>
            </a:r>
            <a:r>
              <a:rPr kumimoji="0" lang="en-US" altLang="ko-KR" sz="2400" spc="-26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ko-KR" altLang="en-US" sz="2400" spc="-260" smtClean="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지속적 학습 필요</a:t>
            </a:r>
            <a:endParaRPr kumimoji="0" lang="en-US" altLang="ko-KR" sz="2400" spc="-260">
              <a:solidFill>
                <a:srgbClr val="C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7812360" y="6309320"/>
            <a:ext cx="1191298" cy="395984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예시답</a:t>
            </a:r>
            <a:r>
              <a:rPr kumimoji="0" lang="en-US" altLang="ko-KR" sz="20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endParaRPr kumimoji="0" lang="ko-KR" altLang="en-US" sz="20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14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15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179512" y="142852"/>
            <a:ext cx="4672950" cy="71508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altLang="ko-KR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1 </a:t>
            </a:r>
            <a:r>
              <a:rPr lang="ko-KR" altLang="en-US">
                <a:solidFill>
                  <a:schemeClr val="bg1"/>
                </a:solidFill>
                <a:effectLst/>
                <a:latin typeface="HY견고딕" pitchFamily="18" charset="-127"/>
                <a:ea typeface="HY견고딕" pitchFamily="18" charset="-127"/>
              </a:rPr>
              <a:t>디지털 전환의 이해</a:t>
            </a:r>
            <a:endParaRPr lang="en-US" altLang="ko-KR">
              <a:solidFill>
                <a:schemeClr val="bg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6" name="텍스트 개체 틀 7"/>
          <p:cNvSpPr txBox="1">
            <a:spLocks/>
          </p:cNvSpPr>
          <p:nvPr/>
        </p:nvSpPr>
        <p:spPr>
          <a:xfrm>
            <a:off x="683568" y="1988840"/>
            <a:ext cx="8280000" cy="3400931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179388" indent="-179388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3000" b="1" spc="-130" smtClean="0">
                <a:effectLst/>
                <a:latin typeface="맑은 고딕" pitchFamily="50" charset="-127"/>
                <a:ea typeface="맑은 고딕" pitchFamily="50" charset="-127"/>
              </a:rPr>
              <a:t>디지털 전환의 의미</a:t>
            </a:r>
            <a:endParaRPr kumimoji="0" lang="en-US" altLang="ko-KR" sz="3000" b="1" spc="-130">
              <a:effectLst/>
              <a:latin typeface="맑은 고딕" pitchFamily="50" charset="-127"/>
              <a:ea typeface="맑은 고딕" pitchFamily="50" charset="-127"/>
            </a:endParaRPr>
          </a:p>
          <a:p>
            <a:pPr marL="180000" indent="-457200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</a:pPr>
            <a:r>
              <a:rPr kumimoji="0" lang="ko-KR" altLang="en-US" sz="3000" spc="-130" smtClean="0">
                <a:effectLst/>
                <a:latin typeface="맑은 고딕" pitchFamily="50" charset="-127"/>
                <a:ea typeface="맑은 고딕" pitchFamily="50" charset="-127"/>
              </a:rPr>
              <a:t>  전통적인 사회와 산업 구조 → 디지털 기술과 디지털 시스템으로 대체하는 과정   </a:t>
            </a:r>
            <a:endParaRPr kumimoji="0" lang="en-US" altLang="ko-KR" sz="3000" spc="-130" smtClean="0">
              <a:effectLst/>
              <a:latin typeface="맑은 고딕" pitchFamily="50" charset="-127"/>
              <a:ea typeface="맑은 고딕" pitchFamily="50" charset="-127"/>
            </a:endParaRPr>
          </a:p>
          <a:p>
            <a:pPr marL="179388" indent="-179388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ko-KR" altLang="en-US" sz="3000" b="1" spc="-130" smtClean="0">
                <a:effectLst/>
                <a:latin typeface="맑은 고딕" pitchFamily="50" charset="-127"/>
                <a:ea typeface="맑은 고딕" pitchFamily="50" charset="-127"/>
              </a:rPr>
              <a:t>디지털 전환의 특징</a:t>
            </a:r>
            <a:endParaRPr kumimoji="0" lang="en-US" altLang="ko-KR" sz="3000" b="1" spc="-130" smtClean="0">
              <a:effectLst/>
              <a:latin typeface="맑은 고딕" pitchFamily="50" charset="-127"/>
              <a:ea typeface="맑은 고딕" pitchFamily="50" charset="-127"/>
            </a:endParaRPr>
          </a:p>
          <a:p>
            <a:pPr marL="180000" indent="-457200">
              <a:lnSpc>
                <a:spcPts val="4000"/>
              </a:lnSpc>
              <a:spcBef>
                <a:spcPts val="600"/>
              </a:spcBef>
              <a:buClr>
                <a:schemeClr val="tx1"/>
              </a:buClr>
            </a:pPr>
            <a:r>
              <a:rPr kumimoji="0" lang="en-US" altLang="ko-KR" sz="3000" spc="-13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30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실시간 데이터 활용 </a:t>
            </a:r>
            <a:r>
              <a:rPr kumimoji="0" lang="en-US" altLang="ko-KR" sz="30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/ </a:t>
            </a:r>
            <a:r>
              <a:rPr kumimoji="0" lang="ko-KR" altLang="en-US" sz="30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업무 자동화 </a:t>
            </a:r>
            <a:r>
              <a:rPr kumimoji="0" lang="en-US" altLang="ko-KR" sz="30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/ </a:t>
            </a:r>
            <a:r>
              <a:rPr kumimoji="0" lang="ko-KR" altLang="en-US" sz="30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개인화된 경험 제공 </a:t>
            </a:r>
            <a:r>
              <a:rPr kumimoji="0" lang="en-US" altLang="ko-KR" sz="30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/ </a:t>
            </a:r>
            <a:r>
              <a:rPr kumimoji="0" lang="ko-KR" altLang="en-US" sz="3000" spc="-130" smtClean="0">
                <a:solidFill>
                  <a:schemeClr val="accent1">
                    <a:lumMod val="75000"/>
                  </a:schemeClr>
                </a:solidFill>
                <a:effectLst/>
                <a:latin typeface="맑은 고딕" pitchFamily="50" charset="-127"/>
                <a:ea typeface="맑은 고딕" pitchFamily="50" charset="-127"/>
              </a:rPr>
              <a:t>기존의 업무 및 조직 구조의 변화 </a:t>
            </a:r>
            <a:endParaRPr kumimoji="0" lang="en-US" altLang="ko-KR" sz="3000" spc="-130">
              <a:solidFill>
                <a:schemeClr val="accent1">
                  <a:lumMod val="7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5" name="텍스트 개체 틀 7"/>
          <p:cNvSpPr txBox="1">
            <a:spLocks/>
          </p:cNvSpPr>
          <p:nvPr/>
        </p:nvSpPr>
        <p:spPr>
          <a:xfrm>
            <a:off x="971600" y="1069642"/>
            <a:ext cx="3563796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284163" indent="-284163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sz="3200" b="1" i="0" u="none" strike="noStrike" kern="1200" cap="none" spc="-15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디지털 전환의 특징</a:t>
            </a:r>
            <a:endParaRPr kumimoji="0" lang="ko-KR" altLang="en-US" sz="3200" b="1" i="0" u="none" strike="noStrike" kern="1200" cap="none" spc="-150" normalizeH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95536" y="1110288"/>
            <a:ext cx="576064" cy="4304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smtClean="0">
                <a:effectLst/>
                <a:latin typeface="+mn-ea"/>
              </a:rPr>
              <a:t>03</a:t>
            </a:r>
            <a:endParaRPr lang="ko-KR" altLang="en-US" sz="2600" b="1">
              <a:effectLst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1627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0" y="0"/>
            <a:ext cx="3286116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텍스트 개체 틀 7"/>
          <p:cNvSpPr txBox="1">
            <a:spLocks/>
          </p:cNvSpPr>
          <p:nvPr/>
        </p:nvSpPr>
        <p:spPr>
          <a:xfrm>
            <a:off x="4143372" y="1357298"/>
            <a:ext cx="1357322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414338" marR="0" lvl="0" indent="-414338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4000" b="0" i="0" u="none" strike="noStrike" kern="1200" cap="none" spc="-15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n-cs"/>
              </a:rPr>
              <a:t>1-1</a:t>
            </a:r>
          </a:p>
        </p:txBody>
      </p:sp>
      <p:sp>
        <p:nvSpPr>
          <p:cNvPr id="9" name="텍스트 개체 틀 7"/>
          <p:cNvSpPr txBox="1">
            <a:spLocks/>
          </p:cNvSpPr>
          <p:nvPr/>
        </p:nvSpPr>
        <p:spPr>
          <a:xfrm>
            <a:off x="611560" y="3429000"/>
            <a:ext cx="3312368" cy="1800200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just">
              <a:buClr>
                <a:schemeClr val="accent1"/>
              </a:buClr>
              <a:buNone/>
            </a:pPr>
            <a:endParaRPr kumimoji="0" lang="en-US" altLang="ko-KR" sz="2400" spc="-70">
              <a:solidFill>
                <a:schemeClr val="tx1">
                  <a:lumMod val="75000"/>
                  <a:lumOff val="25000"/>
                </a:schemeClr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78671" y="849467"/>
            <a:ext cx="5328592" cy="28623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7200" b="1" smtClean="0">
                <a:solidFill>
                  <a:srgbClr val="00B05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단원이 </a:t>
            </a:r>
            <a:endParaRPr lang="en-US" altLang="ko-KR" sz="7200" b="1" smtClean="0">
              <a:solidFill>
                <a:srgbClr val="00B05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7200" b="1" smtClean="0">
                <a:solidFill>
                  <a:srgbClr val="00B05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끝났습니다</a:t>
            </a:r>
            <a:r>
              <a:rPr lang="en-US" altLang="ko-KR" sz="7200" b="1" smtClean="0">
                <a:solidFill>
                  <a:srgbClr val="00B05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7200" b="1">
              <a:solidFill>
                <a:srgbClr val="00B05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60" y="2489768"/>
            <a:ext cx="3286116" cy="2739432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229200"/>
            <a:ext cx="1445257" cy="139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그림 9">
            <a:extLst>
              <a:ext uri="{FF2B5EF4-FFF2-40B4-BE49-F238E27FC236}">
                <a16:creationId xmlns="" xmlns:a16="http://schemas.microsoft.com/office/drawing/2014/main" id="{445673C7-8CD9-CD28-3875-F072BC824B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87" y="6152835"/>
            <a:ext cx="1736541" cy="190370"/>
          </a:xfrm>
          <a:prstGeom prst="rect">
            <a:avLst/>
          </a:prstGeom>
        </p:spPr>
      </p:pic>
      <p:sp>
        <p:nvSpPr>
          <p:cNvPr id="11" name="텍스트 개체 틀 11"/>
          <p:cNvSpPr txBox="1">
            <a:spLocks/>
          </p:cNvSpPr>
          <p:nvPr/>
        </p:nvSpPr>
        <p:spPr bwMode="gray">
          <a:xfrm>
            <a:off x="405796" y="997458"/>
            <a:ext cx="5760640" cy="792000"/>
          </a:xfrm>
          <a:prstGeom prst="rect">
            <a:avLst/>
          </a:prstGeom>
        </p:spPr>
        <p:txBody>
          <a:bodyPr vert="horz" wrap="none" lIns="36000" tIns="45720" rIns="36000" bIns="45720" rtlCol="0" anchor="ctr">
            <a:noAutofit/>
          </a:bodyPr>
          <a:lstStyle>
            <a:defPPr>
              <a:defRPr lang="ko-KR"/>
            </a:defPPr>
            <a:lvl1pPr marL="0" algn="ct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indent="-358775" algn="l" latinLnBrk="0"/>
            <a:r>
              <a:rPr lang="en-US" altLang="ko-KR" sz="8000" b="1" smtClean="0">
                <a:solidFill>
                  <a:schemeClr val="bg1"/>
                </a:solidFill>
              </a:rPr>
              <a:t>Ⅰ</a:t>
            </a:r>
            <a:r>
              <a:rPr lang="en-US" altLang="ko-KR" sz="6000" b="1" smtClean="0">
                <a:solidFill>
                  <a:schemeClr val="bg1"/>
                </a:solidFill>
              </a:rPr>
              <a:t>-3.</a:t>
            </a:r>
            <a:endParaRPr lang="ko-KR" altLang="en-US" sz="60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74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rgbClr val="7CB3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effectLst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44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107502" y="244982"/>
            <a:ext cx="3024338" cy="515162"/>
          </a:xfrm>
          <a:prstGeom prst="roundRect">
            <a:avLst>
              <a:gd name="adj" fmla="val 427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ko-KR" altLang="en-US" sz="2400" b="1" spc="-100" smtClean="0">
                <a:solidFill>
                  <a:srgbClr val="0072BC"/>
                </a:solidFill>
                <a:effectLst/>
                <a:latin typeface="+mj-ea"/>
                <a:ea typeface="+mj-ea"/>
              </a:rPr>
              <a:t>대단원 정리 및 평가</a:t>
            </a:r>
            <a:endParaRPr lang="ko-KR" altLang="en-US" sz="2400" b="1" spc="-100">
              <a:solidFill>
                <a:srgbClr val="0072BC"/>
              </a:solidFill>
              <a:effectLst/>
              <a:latin typeface="+mj-ea"/>
              <a:ea typeface="+mj-ea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372492" y="1340768"/>
            <a:ext cx="8484647" cy="4968552"/>
            <a:chOff x="372491" y="1480944"/>
            <a:chExt cx="8501826" cy="4756368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2491" y="1480944"/>
              <a:ext cx="8501826" cy="4756368"/>
            </a:xfrm>
            <a:prstGeom prst="rect">
              <a:avLst/>
            </a:prstGeom>
          </p:spPr>
        </p:pic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7198" y="1500198"/>
              <a:ext cx="2019300" cy="419100"/>
            </a:xfrm>
            <a:prstGeom prst="rect">
              <a:avLst/>
            </a:prstGeom>
          </p:spPr>
        </p:pic>
      </p:grpSp>
      <p:sp>
        <p:nvSpPr>
          <p:cNvPr id="14" name="텍스트 개체 틀 7"/>
          <p:cNvSpPr txBox="1">
            <a:spLocks/>
          </p:cNvSpPr>
          <p:nvPr/>
        </p:nvSpPr>
        <p:spPr>
          <a:xfrm>
            <a:off x="428828" y="1298328"/>
            <a:ext cx="3495100" cy="546496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000"/>
              </a:lnSpc>
              <a:spcBef>
                <a:spcPts val="0"/>
              </a:spcBef>
            </a:pPr>
            <a:r>
              <a:rPr lang="ko-KR" altLang="en-US" sz="2500">
                <a:solidFill>
                  <a:srgbClr val="7030A0"/>
                </a:solidFill>
                <a:effectLst/>
                <a:latin typeface="+mn-lt"/>
              </a:rPr>
              <a:t>➊ </a:t>
            </a:r>
            <a:r>
              <a:rPr kumimoji="0" lang="ko-KR" altLang="en-US" sz="2500" b="1" spc="-120" smtClean="0">
                <a:solidFill>
                  <a:srgbClr val="7030A0"/>
                </a:solidFill>
                <a:effectLst/>
                <a:latin typeface="+mn-lt"/>
                <a:ea typeface="맑은 고딕" pitchFamily="50" charset="-127"/>
              </a:rPr>
              <a:t>디지털 전환 사회</a:t>
            </a:r>
            <a:endParaRPr kumimoji="0" lang="en-US" altLang="ko-KR" sz="2500" b="1" spc="-160">
              <a:solidFill>
                <a:srgbClr val="7030A0"/>
              </a:solidFill>
              <a:effectLst/>
              <a:latin typeface="+mn-lt"/>
              <a:ea typeface="맑은 고딕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578" y="404664"/>
            <a:ext cx="2043510" cy="103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3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22" y="1268760"/>
            <a:ext cx="8577555" cy="5026423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rgbClr val="7CB3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effectLst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44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107502" y="244982"/>
            <a:ext cx="3024338" cy="515162"/>
          </a:xfrm>
          <a:prstGeom prst="roundRect">
            <a:avLst>
              <a:gd name="adj" fmla="val 427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ko-KR" altLang="en-US" sz="2400" b="1" spc="-100" smtClean="0">
                <a:solidFill>
                  <a:srgbClr val="0072BC"/>
                </a:solidFill>
                <a:effectLst/>
                <a:latin typeface="+mj-ea"/>
                <a:ea typeface="+mj-ea"/>
              </a:rPr>
              <a:t>대단원 정리 및 평가</a:t>
            </a:r>
            <a:endParaRPr lang="ko-KR" altLang="en-US" sz="2400" b="1" spc="-100">
              <a:solidFill>
                <a:srgbClr val="0072BC"/>
              </a:solidFill>
              <a:effectLst/>
              <a:latin typeface="+mj-ea"/>
              <a:ea typeface="+mj-ea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578" y="404664"/>
            <a:ext cx="2043510" cy="1038505"/>
          </a:xfrm>
          <a:prstGeom prst="rect">
            <a:avLst/>
          </a:prstGeom>
        </p:spPr>
      </p:pic>
      <p:sp>
        <p:nvSpPr>
          <p:cNvPr id="14" name="텍스트 개체 틀 7"/>
          <p:cNvSpPr txBox="1">
            <a:spLocks/>
          </p:cNvSpPr>
          <p:nvPr/>
        </p:nvSpPr>
        <p:spPr>
          <a:xfrm>
            <a:off x="283222" y="1402334"/>
            <a:ext cx="4474088" cy="605294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000"/>
              </a:lnSpc>
              <a:spcBef>
                <a:spcPts val="0"/>
              </a:spcBef>
            </a:pPr>
            <a:r>
              <a:rPr lang="ko-KR" altLang="en-US" sz="2800">
                <a:solidFill>
                  <a:srgbClr val="7030A0"/>
                </a:solidFill>
                <a:effectLst/>
                <a:sym typeface="Wingdings" panose="05000000000000000000" pitchFamily="2" charset="2"/>
              </a:rPr>
              <a:t></a:t>
            </a:r>
            <a:r>
              <a:rPr lang="ko-KR" altLang="en-US" sz="2500" smtClean="0">
                <a:solidFill>
                  <a:srgbClr val="7030A0"/>
                </a:solidFill>
                <a:effectLst/>
                <a:latin typeface="+mn-lt"/>
              </a:rPr>
              <a:t> </a:t>
            </a:r>
            <a:r>
              <a:rPr kumimoji="0" lang="ko-KR" altLang="en-US" sz="2500" b="1" spc="-120" smtClean="0">
                <a:solidFill>
                  <a:srgbClr val="7030A0"/>
                </a:solidFill>
                <a:effectLst/>
                <a:latin typeface="+mn-lt"/>
                <a:ea typeface="맑은 고딕" pitchFamily="50" charset="-127"/>
              </a:rPr>
              <a:t>디지털 전환과 생활의 변화</a:t>
            </a:r>
            <a:endParaRPr kumimoji="0" lang="en-US" altLang="ko-KR" sz="2500" b="1" spc="-160">
              <a:solidFill>
                <a:srgbClr val="7030A0"/>
              </a:solidFill>
              <a:effectLst/>
              <a:latin typeface="+mn-lt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5645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0" y="142852"/>
            <a:ext cx="9144000" cy="720000"/>
          </a:xfrm>
          <a:prstGeom prst="rect">
            <a:avLst/>
          </a:prstGeom>
          <a:solidFill>
            <a:srgbClr val="7CB3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effectLst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8028384" y="335506"/>
            <a:ext cx="828755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mtClean="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P. 45</a:t>
            </a:r>
            <a:endParaRPr lang="ko-KR" altLang="en-US" sz="2000"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107502" y="244982"/>
            <a:ext cx="3024338" cy="515162"/>
          </a:xfrm>
          <a:prstGeom prst="roundRect">
            <a:avLst>
              <a:gd name="adj" fmla="val 427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ko-KR" altLang="en-US" sz="2400" b="1" spc="-100" smtClean="0">
                <a:solidFill>
                  <a:srgbClr val="0072BC"/>
                </a:solidFill>
                <a:effectLst/>
                <a:latin typeface="+mj-ea"/>
                <a:ea typeface="+mj-ea"/>
              </a:rPr>
              <a:t>대단원 정리 및 평가</a:t>
            </a:r>
            <a:endParaRPr lang="ko-KR" altLang="en-US" sz="2400" b="1" spc="-100">
              <a:solidFill>
                <a:srgbClr val="0072BC"/>
              </a:solidFill>
              <a:effectLst/>
              <a:latin typeface="+mj-ea"/>
              <a:ea typeface="+mj-ea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578" y="404664"/>
            <a:ext cx="2043510" cy="1038505"/>
          </a:xfrm>
          <a:prstGeom prst="rect">
            <a:avLst/>
          </a:prstGeom>
        </p:spPr>
      </p:pic>
      <p:grpSp>
        <p:nvGrpSpPr>
          <p:cNvPr id="9" name="그룹 8"/>
          <p:cNvGrpSpPr/>
          <p:nvPr/>
        </p:nvGrpSpPr>
        <p:grpSpPr>
          <a:xfrm>
            <a:off x="827584" y="1326504"/>
            <a:ext cx="7904516" cy="5342856"/>
            <a:chOff x="827584" y="1326504"/>
            <a:chExt cx="7904516" cy="5342856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7584" y="1405313"/>
              <a:ext cx="7904516" cy="447675"/>
            </a:xfrm>
            <a:prstGeom prst="rect">
              <a:avLst/>
            </a:prstGeom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7584" y="1852988"/>
              <a:ext cx="7904516" cy="4816372"/>
            </a:xfrm>
            <a:prstGeom prst="rect">
              <a:avLst/>
            </a:prstGeom>
          </p:spPr>
        </p:pic>
        <p:sp>
          <p:nvSpPr>
            <p:cNvPr id="14" name="텍스트 개체 틀 7"/>
            <p:cNvSpPr txBox="1">
              <a:spLocks/>
            </p:cNvSpPr>
            <p:nvPr/>
          </p:nvSpPr>
          <p:spPr>
            <a:xfrm>
              <a:off x="859235" y="1326504"/>
              <a:ext cx="4608512" cy="830997"/>
            </a:xfrm>
            <a:prstGeom prst="rect">
              <a:avLst/>
            </a:prstGeom>
          </p:spPr>
          <p:txBody>
            <a:bodyPr wrap="square" lIns="36000" rIns="3600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marL="285750" indent="-285750">
                <a:spcBef>
                  <a:spcPts val="0"/>
                </a:spcBef>
                <a:buFont typeface="Wingdings" panose="05000000000000000000" pitchFamily="2" charset="2"/>
                <a:buChar char=""/>
              </a:pPr>
              <a:r>
                <a:rPr kumimoji="0" lang="ko-KR" altLang="en-US" sz="2400" b="1" spc="-120" smtClean="0">
                  <a:solidFill>
                    <a:srgbClr val="7030A0"/>
                  </a:solidFill>
                  <a:effectLst/>
                  <a:latin typeface="+mn-lt"/>
                  <a:ea typeface="맑은 고딕" pitchFamily="50" charset="-127"/>
                </a:rPr>
                <a:t> 디지털 전환과 </a:t>
              </a:r>
              <a:endParaRPr kumimoji="0" lang="en-US" altLang="ko-KR" sz="2400" b="1" spc="-120" smtClean="0">
                <a:solidFill>
                  <a:srgbClr val="7030A0"/>
                </a:solidFill>
                <a:effectLst/>
                <a:latin typeface="+mn-lt"/>
                <a:ea typeface="맑은 고딕" pitchFamily="50" charset="-127"/>
              </a:endParaRPr>
            </a:p>
            <a:p>
              <a:pPr>
                <a:spcBef>
                  <a:spcPts val="0"/>
                </a:spcBef>
              </a:pPr>
              <a:r>
                <a:rPr kumimoji="0" lang="ko-KR" altLang="en-US" sz="2400" b="1" spc="-120" smtClean="0">
                  <a:solidFill>
                    <a:srgbClr val="7030A0"/>
                  </a:solidFill>
                  <a:effectLst/>
                  <a:latin typeface="+mn-lt"/>
                  <a:ea typeface="맑은 고딕" pitchFamily="50" charset="-127"/>
                </a:rPr>
                <a:t>    직업 세계의 변화 </a:t>
              </a:r>
              <a:endParaRPr kumimoji="0" lang="en-US" altLang="ko-KR" sz="2400" b="1" spc="-160">
                <a:solidFill>
                  <a:srgbClr val="7030A0"/>
                </a:solidFill>
                <a:effectLst/>
                <a:latin typeface="+mn-lt"/>
                <a:ea typeface="맑은 고딕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613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텍스트 개체 틀 7"/>
          <p:cNvSpPr txBox="1">
            <a:spLocks/>
          </p:cNvSpPr>
          <p:nvPr/>
        </p:nvSpPr>
        <p:spPr>
          <a:xfrm>
            <a:off x="788868" y="989693"/>
            <a:ext cx="7792281" cy="1118255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000"/>
              </a:lnSpc>
              <a:spcBef>
                <a:spcPts val="0"/>
              </a:spcBef>
            </a:pPr>
            <a:r>
              <a:rPr kumimoji="0" lang="ko-KR" altLang="en-US" sz="3000" spc="-120">
                <a:effectLst/>
                <a:latin typeface="맑은 고딕" pitchFamily="50" charset="-127"/>
                <a:ea typeface="맑은 고딕" pitchFamily="50" charset="-127"/>
              </a:rPr>
              <a:t>다음 중 디지털 전환의 특징으로 알맞지 </a:t>
            </a:r>
            <a:r>
              <a:rPr kumimoji="0" lang="ko-KR" altLang="en-US" sz="3000" u="sng" spc="-120">
                <a:effectLst/>
                <a:latin typeface="맑은 고딕" pitchFamily="50" charset="-127"/>
                <a:ea typeface="맑은 고딕" pitchFamily="50" charset="-127"/>
              </a:rPr>
              <a:t>않은</a:t>
            </a:r>
            <a:r>
              <a:rPr kumimoji="0" lang="ko-KR" altLang="en-US" sz="3000" spc="-120">
                <a:effectLst/>
                <a:latin typeface="맑은 고딕" pitchFamily="50" charset="-127"/>
                <a:ea typeface="맑은 고딕" pitchFamily="50" charset="-127"/>
              </a:rPr>
              <a:t> 것은</a:t>
            </a:r>
            <a:r>
              <a:rPr kumimoji="0" lang="en-US" altLang="ko-KR" sz="3000" spc="-120">
                <a:effectLst/>
                <a:latin typeface="맑은 고딕" pitchFamily="50" charset="-127"/>
                <a:ea typeface="맑은 고딕" pitchFamily="50" charset="-127"/>
              </a:rPr>
              <a:t>?</a:t>
            </a:r>
            <a:endParaRPr kumimoji="0" lang="en-US" altLang="ko-KR" sz="3000" spc="-16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788868" y="2107948"/>
            <a:ext cx="779228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indent="-457200" algn="just">
              <a:spcBef>
                <a:spcPts val="0"/>
              </a:spcBef>
            </a:pPr>
            <a:r>
              <a:rPr lang="ko-KR" altLang="en-US" sz="28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① 단순 반복적인 업무를 자동화한다</a:t>
            </a:r>
            <a:r>
              <a:rPr lang="en-US" altLang="ko-KR" sz="28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</a:p>
          <a:p>
            <a:pPr marL="360000" indent="-457200" algn="just">
              <a:spcBef>
                <a:spcPts val="0"/>
              </a:spcBef>
            </a:pPr>
            <a:r>
              <a:rPr lang="en-US" altLang="ko-KR" sz="28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② </a:t>
            </a:r>
            <a:r>
              <a:rPr lang="ko-KR" altLang="en-US" sz="28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실시간 데이터와 인공지능을 활용한다</a:t>
            </a:r>
            <a:r>
              <a:rPr lang="en-US" altLang="ko-KR" sz="28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</a:p>
          <a:p>
            <a:pPr marL="360000" indent="-457200" algn="just">
              <a:spcBef>
                <a:spcPts val="0"/>
              </a:spcBef>
            </a:pPr>
            <a:r>
              <a:rPr lang="en-US" altLang="ko-KR" sz="28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③ </a:t>
            </a:r>
            <a:r>
              <a:rPr lang="ko-KR" altLang="en-US" sz="28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개인화된 경험을 제공하고 사용자의 경험을 개선한다</a:t>
            </a:r>
            <a:r>
              <a:rPr lang="en-US" altLang="ko-KR" sz="28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</a:p>
          <a:p>
            <a:pPr marL="360000" indent="-457200" algn="just">
              <a:spcBef>
                <a:spcPts val="0"/>
              </a:spcBef>
            </a:pPr>
            <a:r>
              <a:rPr lang="en-US" altLang="ko-KR" sz="28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④ </a:t>
            </a:r>
            <a:r>
              <a:rPr lang="ko-KR" altLang="en-US" sz="28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디지털 기술을 통해 기존의 업무 및 조직 구조를 변함 없이 유지할 수 있다</a:t>
            </a:r>
            <a:r>
              <a:rPr lang="en-US" altLang="ko-KR" sz="28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</a:p>
          <a:p>
            <a:pPr marL="360000" indent="-457200" algn="just">
              <a:spcBef>
                <a:spcPts val="0"/>
              </a:spcBef>
            </a:pPr>
            <a:r>
              <a:rPr lang="en-US" altLang="ko-KR" sz="28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⑤ </a:t>
            </a:r>
            <a:r>
              <a:rPr lang="ko-KR" altLang="en-US" sz="28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디지털 가속화에 따라 디지털 공유 및 협업 기술이 </a:t>
            </a:r>
            <a:r>
              <a:rPr lang="ko-KR" altLang="en-US" sz="2800" smtClean="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중요한 </a:t>
            </a:r>
            <a:r>
              <a:rPr lang="ko-KR" altLang="en-US" sz="28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부분을 차지하게 되었다</a:t>
            </a:r>
            <a:r>
              <a:rPr lang="en-US" altLang="ko-KR" sz="28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endParaRPr lang="ko-KR" altLang="en-US" sz="2800">
              <a:effectLst/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7740415" y="6237312"/>
            <a:ext cx="1152000" cy="3600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정답보기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447514" y="3749257"/>
            <a:ext cx="569387" cy="553998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ko-KR" altLang="en-US" sz="3000" dirty="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✔</a:t>
            </a:r>
            <a:endParaRPr lang="ko-KR" altLang="en-US" sz="3000" dirty="0">
              <a:solidFill>
                <a:srgbClr val="C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132656" y="34642"/>
            <a:ext cx="9011345" cy="802070"/>
            <a:chOff x="132656" y="34642"/>
            <a:chExt cx="9011345" cy="802070"/>
          </a:xfrm>
        </p:grpSpPr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656" y="34642"/>
              <a:ext cx="2135087" cy="802070"/>
            </a:xfrm>
            <a:prstGeom prst="rect">
              <a:avLst/>
            </a:prstGeom>
          </p:spPr>
        </p:pic>
        <p:sp>
          <p:nvSpPr>
            <p:cNvPr id="20" name="직사각형 19"/>
            <p:cNvSpPr/>
            <p:nvPr/>
          </p:nvSpPr>
          <p:spPr>
            <a:xfrm>
              <a:off x="2195737" y="395325"/>
              <a:ext cx="6948264" cy="309442"/>
            </a:xfrm>
            <a:prstGeom prst="rect">
              <a:avLst/>
            </a:prstGeom>
            <a:solidFill>
              <a:srgbClr val="7CB3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effectLst/>
              </a:endParaRPr>
            </a:p>
          </p:txBody>
        </p:sp>
        <p:sp>
          <p:nvSpPr>
            <p:cNvPr id="21" name="모서리가 둥근 직사각형 20"/>
            <p:cNvSpPr/>
            <p:nvPr/>
          </p:nvSpPr>
          <p:spPr>
            <a:xfrm>
              <a:off x="8028384" y="344727"/>
              <a:ext cx="828755" cy="36004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smtClean="0">
                  <a:solidFill>
                    <a:schemeClr val="tx1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P. 46</a:t>
              </a:r>
              <a:endParaRPr lang="ko-KR" altLang="en-US" sz="200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7444" y="925850"/>
            <a:ext cx="76014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500" smtClean="0">
                <a:solidFill>
                  <a:srgbClr val="CC99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0</a:t>
            </a:r>
            <a:r>
              <a:rPr lang="en-US" altLang="ko-KR" sz="3500" b="1" smtClean="0">
                <a:solidFill>
                  <a:srgbClr val="6600CC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endParaRPr lang="ko-KR" altLang="en-US" sz="3500" b="1">
              <a:solidFill>
                <a:srgbClr val="6600CC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8287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텍스트 개체 틀 7"/>
          <p:cNvSpPr txBox="1">
            <a:spLocks/>
          </p:cNvSpPr>
          <p:nvPr/>
        </p:nvSpPr>
        <p:spPr>
          <a:xfrm>
            <a:off x="788868" y="989693"/>
            <a:ext cx="8067813" cy="1073884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000"/>
              </a:lnSpc>
              <a:spcBef>
                <a:spcPts val="0"/>
              </a:spcBef>
            </a:pPr>
            <a:r>
              <a:rPr kumimoji="0" lang="ko-KR" altLang="en-US" sz="3000" spc="-120">
                <a:effectLst/>
                <a:latin typeface="맑은 고딕" pitchFamily="50" charset="-127"/>
                <a:ea typeface="맑은 고딕" pitchFamily="50" charset="-127"/>
              </a:rPr>
              <a:t>디지털 전환을 가져온 핵심 기술 중 다음 사례에 가장 적절한 것은</a:t>
            </a:r>
            <a:r>
              <a:rPr kumimoji="0" lang="en-US" altLang="ko-KR" sz="3000" spc="-120">
                <a:effectLst/>
                <a:latin typeface="맑은 고딕" pitchFamily="50" charset="-127"/>
                <a:ea typeface="맑은 고딕" pitchFamily="50" charset="-127"/>
              </a:rPr>
              <a:t>?</a:t>
            </a:r>
            <a:endParaRPr kumimoji="0" lang="en-US" altLang="ko-KR" sz="3000" spc="-16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351218" y="2222992"/>
            <a:ext cx="8505463" cy="2411944"/>
          </a:xfrm>
          <a:prstGeom prst="roundRect">
            <a:avLst>
              <a:gd name="adj" fmla="val 527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539552" y="2324743"/>
            <a:ext cx="8064896" cy="2169825"/>
          </a:xfrm>
          <a:prstGeom prst="rect">
            <a:avLst/>
          </a:prstGeom>
        </p:spPr>
        <p:txBody>
          <a:bodyPr wrap="square" lIns="36000" rIns="36000">
            <a:spAutoFit/>
          </a:bodyPr>
          <a:lstStyle/>
          <a:p>
            <a:pPr indent="-457200" algn="just">
              <a:spcBef>
                <a:spcPts val="0"/>
              </a:spcBef>
            </a:pPr>
            <a:r>
              <a:rPr lang="ko-KR" altLang="en-US" sz="2700" spc="-180" smtClean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 코로나</a:t>
            </a:r>
            <a:r>
              <a:rPr lang="en-US" altLang="ko-KR" sz="27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19 </a:t>
            </a:r>
            <a:r>
              <a:rPr lang="ko-KR" altLang="en-US" sz="27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예방 접종 인증 시스템은 </a:t>
            </a:r>
            <a:r>
              <a:rPr lang="ko-KR" altLang="en-US" sz="2700" u="sng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 기술</a:t>
            </a:r>
            <a:r>
              <a:rPr lang="ko-KR" altLang="en-US" sz="27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을 활용한다</a:t>
            </a:r>
            <a:r>
              <a:rPr lang="en-US" altLang="ko-KR" sz="27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27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선별진료소에서 코로나 검사를 받으면 검사 결과가 병원 측으로부터 앱으로 송신되어 검사 결과를 필요로 하는 </a:t>
            </a:r>
            <a:r>
              <a:rPr lang="ko-KR" altLang="en-US" sz="2700" spc="-180" smtClean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기관에 </a:t>
            </a:r>
            <a:r>
              <a:rPr lang="ko-KR" altLang="en-US" sz="27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전송된다</a:t>
            </a:r>
            <a:r>
              <a:rPr lang="en-US" altLang="ko-KR" sz="27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27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예방 접종 인증 데이터는 </a:t>
            </a:r>
            <a:r>
              <a:rPr lang="ko-KR" altLang="en-US" sz="2700" u="sng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 기술</a:t>
            </a:r>
            <a:r>
              <a:rPr lang="ko-KR" altLang="en-US" sz="27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을 활용해 위</a:t>
            </a:r>
            <a:r>
              <a:rPr lang="en-US" altLang="ko-KR" sz="27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27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변조가 불가능하다</a:t>
            </a:r>
            <a:r>
              <a:rPr lang="en-US" altLang="ko-KR" sz="27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endParaRPr lang="en-US" altLang="ko-KR" sz="2700" spc="-11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7740415" y="6237312"/>
            <a:ext cx="1152000" cy="3600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정답보기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447514" y="4725144"/>
            <a:ext cx="569387" cy="553998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ko-KR" altLang="en-US" sz="3000" dirty="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✔</a:t>
            </a:r>
            <a:endParaRPr lang="ko-KR" altLang="en-US" sz="3000" dirty="0">
              <a:solidFill>
                <a:srgbClr val="C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32656" y="34642"/>
            <a:ext cx="9011345" cy="802070"/>
            <a:chOff x="132656" y="34642"/>
            <a:chExt cx="9011345" cy="802070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656" y="34642"/>
              <a:ext cx="2135087" cy="802070"/>
            </a:xfrm>
            <a:prstGeom prst="rect">
              <a:avLst/>
            </a:prstGeom>
          </p:spPr>
        </p:pic>
        <p:sp>
          <p:nvSpPr>
            <p:cNvPr id="20" name="직사각형 19"/>
            <p:cNvSpPr/>
            <p:nvPr/>
          </p:nvSpPr>
          <p:spPr>
            <a:xfrm>
              <a:off x="2195737" y="395325"/>
              <a:ext cx="6948264" cy="309442"/>
            </a:xfrm>
            <a:prstGeom prst="rect">
              <a:avLst/>
            </a:prstGeom>
            <a:solidFill>
              <a:srgbClr val="7CB3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effectLst/>
              </a:endParaRPr>
            </a:p>
          </p:txBody>
        </p:sp>
        <p:sp>
          <p:nvSpPr>
            <p:cNvPr id="13" name="모서리가 둥근 직사각형 12"/>
            <p:cNvSpPr/>
            <p:nvPr/>
          </p:nvSpPr>
          <p:spPr>
            <a:xfrm>
              <a:off x="8028384" y="344727"/>
              <a:ext cx="828755" cy="36004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smtClean="0">
                  <a:solidFill>
                    <a:schemeClr val="tx1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P. 46</a:t>
              </a:r>
              <a:endParaRPr lang="ko-KR" altLang="en-US" sz="200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7444" y="961726"/>
            <a:ext cx="76014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500" smtClean="0">
                <a:solidFill>
                  <a:srgbClr val="CC99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0</a:t>
            </a:r>
            <a:r>
              <a:rPr lang="en-US" altLang="ko-KR" sz="3500" b="1" smtClean="0">
                <a:solidFill>
                  <a:srgbClr val="6600CC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endParaRPr lang="ko-KR" altLang="en-US" sz="3500" b="1">
              <a:solidFill>
                <a:srgbClr val="6600CC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788868" y="4816716"/>
            <a:ext cx="7792281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ko-KR" altLang="en-US" sz="27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① 블록체인  </a:t>
            </a:r>
            <a:r>
              <a:rPr lang="ko-KR" altLang="en-US" sz="2700" smtClean="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               ② </a:t>
            </a:r>
            <a:r>
              <a:rPr lang="ko-KR" altLang="en-US" sz="27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빅데이터 </a:t>
            </a:r>
            <a:endParaRPr lang="en-US" altLang="ko-KR" sz="2700" smtClean="0">
              <a:effectLst/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pPr>
              <a:spcBef>
                <a:spcPts val="0"/>
              </a:spcBef>
            </a:pPr>
            <a:r>
              <a:rPr lang="ko-KR" altLang="en-US" sz="2700" smtClean="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③ </a:t>
            </a:r>
            <a:r>
              <a:rPr lang="ko-KR" altLang="en-US" sz="27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증강 현실 </a:t>
            </a:r>
            <a:r>
              <a:rPr lang="ko-KR" altLang="en-US" sz="2700" smtClean="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               ④ </a:t>
            </a:r>
            <a:r>
              <a:rPr lang="ko-KR" altLang="en-US" sz="27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인공지능 </a:t>
            </a:r>
            <a:endParaRPr lang="en-US" altLang="ko-KR" sz="2700" smtClean="0">
              <a:effectLst/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pPr>
              <a:spcBef>
                <a:spcPts val="0"/>
              </a:spcBef>
            </a:pPr>
            <a:r>
              <a:rPr lang="ko-KR" altLang="en-US" sz="2700" smtClean="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⑤ </a:t>
            </a:r>
            <a:r>
              <a:rPr lang="ko-KR" altLang="en-US" sz="27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사물 인터넷</a:t>
            </a:r>
          </a:p>
        </p:txBody>
      </p:sp>
    </p:spTree>
    <p:extLst>
      <p:ext uri="{BB962C8B-B14F-4D97-AF65-F5344CB8AC3E}">
        <p14:creationId xmlns:p14="http://schemas.microsoft.com/office/powerpoint/2010/main" val="2095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텍스트 개체 틀 7"/>
          <p:cNvSpPr txBox="1">
            <a:spLocks/>
          </p:cNvSpPr>
          <p:nvPr/>
        </p:nvSpPr>
        <p:spPr>
          <a:xfrm>
            <a:off x="788868" y="989693"/>
            <a:ext cx="8175620" cy="1118255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000"/>
              </a:lnSpc>
              <a:spcBef>
                <a:spcPts val="0"/>
              </a:spcBef>
            </a:pPr>
            <a:r>
              <a:rPr kumimoji="0" lang="en-US" altLang="ko-KR" sz="3000" spc="-120">
                <a:effectLst/>
                <a:latin typeface="맑은 고딕" pitchFamily="50" charset="-127"/>
                <a:ea typeface="맑은 고딕" pitchFamily="50" charset="-127"/>
              </a:rPr>
              <a:t>&lt;</a:t>
            </a:r>
            <a:r>
              <a:rPr kumimoji="0" lang="ko-KR" altLang="en-US" sz="3000" spc="-120">
                <a:effectLst/>
                <a:latin typeface="맑은 고딕" pitchFamily="50" charset="-127"/>
                <a:ea typeface="맑은 고딕" pitchFamily="50" charset="-127"/>
              </a:rPr>
              <a:t>보기</a:t>
            </a:r>
            <a:r>
              <a:rPr kumimoji="0" lang="en-US" altLang="ko-KR" sz="3000" spc="-120">
                <a:effectLst/>
                <a:latin typeface="맑은 고딕" pitchFamily="50" charset="-127"/>
                <a:ea typeface="맑은 고딕" pitchFamily="50" charset="-127"/>
              </a:rPr>
              <a:t>&gt;</a:t>
            </a:r>
            <a:r>
              <a:rPr kumimoji="0" lang="ko-KR" altLang="en-US" sz="3000" spc="-120">
                <a:effectLst/>
                <a:latin typeface="맑은 고딕" pitchFamily="50" charset="-127"/>
                <a:ea typeface="맑은 고딕" pitchFamily="50" charset="-127"/>
              </a:rPr>
              <a:t>에서 디지털 전환이 필요한 이유로 적절한 </a:t>
            </a:r>
            <a:r>
              <a:rPr kumimoji="0" lang="ko-KR" altLang="en-US" sz="3000" spc="-120" smtClean="0">
                <a:effectLst/>
                <a:latin typeface="맑은 고딕" pitchFamily="50" charset="-127"/>
                <a:ea typeface="맑은 고딕" pitchFamily="50" charset="-127"/>
              </a:rPr>
              <a:t>것을 </a:t>
            </a:r>
            <a:r>
              <a:rPr kumimoji="0" lang="ko-KR" altLang="en-US" sz="3000" spc="-120">
                <a:effectLst/>
                <a:latin typeface="맑은 고딕" pitchFamily="50" charset="-127"/>
                <a:ea typeface="맑은 고딕" pitchFamily="50" charset="-127"/>
              </a:rPr>
              <a:t>모두 고르면</a:t>
            </a:r>
            <a:r>
              <a:rPr kumimoji="0" lang="en-US" altLang="ko-KR" sz="3000" spc="-120">
                <a:effectLst/>
                <a:latin typeface="맑은 고딕" pitchFamily="50" charset="-127"/>
                <a:ea typeface="맑은 고딕" pitchFamily="50" charset="-127"/>
              </a:rPr>
              <a:t>?</a:t>
            </a:r>
            <a:endParaRPr kumimoji="0" lang="en-US" altLang="ko-KR" sz="3000" spc="-16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351218" y="2222992"/>
            <a:ext cx="8505463" cy="2201758"/>
          </a:xfrm>
          <a:prstGeom prst="roundRect">
            <a:avLst>
              <a:gd name="adj" fmla="val 527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539552" y="2324743"/>
            <a:ext cx="8064896" cy="2015936"/>
          </a:xfrm>
          <a:prstGeom prst="rect">
            <a:avLst/>
          </a:prstGeom>
        </p:spPr>
        <p:txBody>
          <a:bodyPr wrap="square" lIns="36000" rIns="36000">
            <a:spAutoFit/>
          </a:bodyPr>
          <a:lstStyle/>
          <a:p>
            <a:pPr indent="-457200" algn="just">
              <a:spcBef>
                <a:spcPts val="0"/>
              </a:spcBef>
            </a:pPr>
            <a:r>
              <a:rPr lang="en-US" altLang="ko-KR" sz="2500" spc="-180">
                <a:solidFill>
                  <a:srgbClr val="7030A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&lt;</a:t>
            </a:r>
            <a:r>
              <a:rPr lang="ko-KR" altLang="en-US" sz="2500" b="1" spc="-180">
                <a:solidFill>
                  <a:srgbClr val="7030A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보기</a:t>
            </a:r>
            <a:r>
              <a:rPr lang="en-US" altLang="ko-KR" sz="2500" spc="-180">
                <a:solidFill>
                  <a:srgbClr val="7030A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&gt;</a:t>
            </a:r>
          </a:p>
          <a:p>
            <a:pPr indent="-457200" algn="just">
              <a:spcBef>
                <a:spcPts val="0"/>
              </a:spcBef>
            </a:pPr>
            <a:r>
              <a:rPr lang="en-US" altLang="ko-KR" sz="25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25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ㄱ</a:t>
            </a:r>
            <a:r>
              <a:rPr lang="en-US" altLang="ko-KR" sz="25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lang="ko-KR" altLang="en-US" sz="25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기업의 생산성과 효율성 향상</a:t>
            </a:r>
          </a:p>
          <a:p>
            <a:pPr indent="-457200" algn="just">
              <a:spcBef>
                <a:spcPts val="0"/>
              </a:spcBef>
            </a:pPr>
            <a:r>
              <a:rPr lang="en-US" altLang="ko-KR" sz="25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25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ㄴ</a:t>
            </a:r>
            <a:r>
              <a:rPr lang="en-US" altLang="ko-KR" sz="25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lang="ko-KR" altLang="en-US" sz="25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기업에서 투입되는 인력의 최적화</a:t>
            </a:r>
          </a:p>
          <a:p>
            <a:pPr indent="-457200" algn="just">
              <a:spcBef>
                <a:spcPts val="0"/>
              </a:spcBef>
            </a:pPr>
            <a:r>
              <a:rPr lang="en-US" altLang="ko-KR" sz="25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25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ㄷ</a:t>
            </a:r>
            <a:r>
              <a:rPr lang="en-US" altLang="ko-KR" sz="25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lang="ko-KR" altLang="en-US" sz="25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개개인의 디지털 기술에 대한 선호도 향상 </a:t>
            </a:r>
            <a:endParaRPr lang="en-US" altLang="ko-KR" sz="2500" spc="-180" smtClean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-457200" algn="just">
              <a:spcBef>
                <a:spcPts val="0"/>
              </a:spcBef>
            </a:pPr>
            <a:r>
              <a:rPr lang="en-US" altLang="ko-KR" sz="2500" spc="-180" smtClean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25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ㄹ</a:t>
            </a:r>
            <a:r>
              <a:rPr lang="en-US" altLang="ko-KR" sz="25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lang="ko-KR" altLang="en-US" sz="25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기존의 산업 분야에 대한 인력 수요 충족</a:t>
            </a:r>
            <a:endParaRPr lang="en-US" altLang="ko-KR" sz="2500" spc="-11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7740415" y="6237312"/>
            <a:ext cx="1152000" cy="3600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정답보기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448621" y="5433681"/>
            <a:ext cx="569387" cy="553998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ko-KR" altLang="en-US" sz="3000" dirty="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✔</a:t>
            </a:r>
            <a:endParaRPr lang="ko-KR" altLang="en-US" sz="3000" dirty="0">
              <a:solidFill>
                <a:srgbClr val="C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32656" y="34642"/>
            <a:ext cx="9011345" cy="802070"/>
            <a:chOff x="132656" y="34642"/>
            <a:chExt cx="9011345" cy="802070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656" y="34642"/>
              <a:ext cx="2135087" cy="802070"/>
            </a:xfrm>
            <a:prstGeom prst="rect">
              <a:avLst/>
            </a:prstGeom>
          </p:spPr>
        </p:pic>
        <p:sp>
          <p:nvSpPr>
            <p:cNvPr id="20" name="직사각형 19"/>
            <p:cNvSpPr/>
            <p:nvPr/>
          </p:nvSpPr>
          <p:spPr>
            <a:xfrm>
              <a:off x="2195737" y="395325"/>
              <a:ext cx="6948264" cy="309442"/>
            </a:xfrm>
            <a:prstGeom prst="rect">
              <a:avLst/>
            </a:prstGeom>
            <a:solidFill>
              <a:srgbClr val="7CB3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effectLst/>
              </a:endParaRPr>
            </a:p>
          </p:txBody>
        </p:sp>
        <p:sp>
          <p:nvSpPr>
            <p:cNvPr id="13" name="모서리가 둥근 직사각형 12"/>
            <p:cNvSpPr/>
            <p:nvPr/>
          </p:nvSpPr>
          <p:spPr>
            <a:xfrm>
              <a:off x="8028384" y="344727"/>
              <a:ext cx="828755" cy="36004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smtClean="0">
                  <a:solidFill>
                    <a:schemeClr val="tx1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P. 46</a:t>
              </a:r>
              <a:endParaRPr lang="ko-KR" altLang="en-US" sz="200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7444" y="961726"/>
            <a:ext cx="76014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500" smtClean="0">
                <a:solidFill>
                  <a:srgbClr val="CC99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0</a:t>
            </a:r>
            <a:r>
              <a:rPr lang="en-US" altLang="ko-KR" sz="3500" b="1" smtClean="0">
                <a:solidFill>
                  <a:srgbClr val="6600CC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endParaRPr lang="ko-KR" altLang="en-US" sz="3500" b="1">
              <a:solidFill>
                <a:srgbClr val="6600CC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788868" y="4682460"/>
            <a:ext cx="7792281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ko-KR" altLang="en-US" sz="27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① </a:t>
            </a:r>
            <a:r>
              <a:rPr lang="en-US" altLang="ko-KR" sz="27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27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ㄱ</a:t>
            </a:r>
            <a:r>
              <a:rPr lang="en-US" altLang="ko-KR" sz="27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), (</a:t>
            </a:r>
            <a:r>
              <a:rPr lang="ko-KR" altLang="en-US" sz="27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ㄴ</a:t>
            </a:r>
            <a:r>
              <a:rPr lang="en-US" altLang="ko-KR" sz="27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 </a:t>
            </a:r>
            <a:r>
              <a:rPr lang="en-US" altLang="ko-KR" sz="2700" smtClean="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                   ② </a:t>
            </a:r>
            <a:r>
              <a:rPr lang="en-US" altLang="ko-KR" sz="27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27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ㄴ</a:t>
            </a:r>
            <a:r>
              <a:rPr lang="en-US" altLang="ko-KR" sz="27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), (</a:t>
            </a:r>
            <a:r>
              <a:rPr lang="ko-KR" altLang="en-US" sz="27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ㄷ</a:t>
            </a:r>
            <a:r>
              <a:rPr lang="en-US" altLang="ko-KR" sz="27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</a:t>
            </a:r>
          </a:p>
          <a:p>
            <a:pPr>
              <a:spcBef>
                <a:spcPts val="0"/>
              </a:spcBef>
            </a:pPr>
            <a:r>
              <a:rPr lang="en-US" altLang="ko-KR" sz="27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③ (</a:t>
            </a:r>
            <a:r>
              <a:rPr lang="ko-KR" altLang="en-US" sz="27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ㄴ</a:t>
            </a:r>
            <a:r>
              <a:rPr lang="en-US" altLang="ko-KR" sz="27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), (</a:t>
            </a:r>
            <a:r>
              <a:rPr lang="ko-KR" altLang="en-US" sz="27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ㄷ</a:t>
            </a:r>
            <a:r>
              <a:rPr lang="en-US" altLang="ko-KR" sz="27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), (</a:t>
            </a:r>
            <a:r>
              <a:rPr lang="ko-KR" altLang="en-US" sz="27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ㄹ</a:t>
            </a:r>
            <a:r>
              <a:rPr lang="en-US" altLang="ko-KR" sz="27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 </a:t>
            </a:r>
            <a:r>
              <a:rPr lang="en-US" altLang="ko-KR" sz="2700" smtClean="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            ④ </a:t>
            </a:r>
            <a:r>
              <a:rPr lang="en-US" altLang="ko-KR" sz="27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27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ㄱ</a:t>
            </a:r>
            <a:r>
              <a:rPr lang="en-US" altLang="ko-KR" sz="27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), (</a:t>
            </a:r>
            <a:r>
              <a:rPr lang="ko-KR" altLang="en-US" sz="27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ㄴ</a:t>
            </a:r>
            <a:r>
              <a:rPr lang="en-US" altLang="ko-KR" sz="27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), (</a:t>
            </a:r>
            <a:r>
              <a:rPr lang="ko-KR" altLang="en-US" sz="27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ㄹ</a:t>
            </a:r>
            <a:r>
              <a:rPr lang="en-US" altLang="ko-KR" sz="27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   </a:t>
            </a:r>
          </a:p>
          <a:p>
            <a:pPr>
              <a:spcBef>
                <a:spcPts val="0"/>
              </a:spcBef>
            </a:pPr>
            <a:r>
              <a:rPr lang="en-US" altLang="ko-KR" sz="27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⑤ (</a:t>
            </a:r>
            <a:r>
              <a:rPr lang="ko-KR" altLang="en-US" sz="27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ㄱ</a:t>
            </a:r>
            <a:r>
              <a:rPr lang="en-US" altLang="ko-KR" sz="27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), (</a:t>
            </a:r>
            <a:r>
              <a:rPr lang="ko-KR" altLang="en-US" sz="27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ㄴ</a:t>
            </a:r>
            <a:r>
              <a:rPr lang="en-US" altLang="ko-KR" sz="27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), (</a:t>
            </a:r>
            <a:r>
              <a:rPr lang="ko-KR" altLang="en-US" sz="27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ㄷ</a:t>
            </a:r>
            <a:r>
              <a:rPr lang="en-US" altLang="ko-KR" sz="27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</a:t>
            </a:r>
            <a:endParaRPr lang="ko-KR" altLang="en-US" sz="2700">
              <a:effectLst/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0958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텍스트 개체 틀 7"/>
          <p:cNvSpPr txBox="1">
            <a:spLocks/>
          </p:cNvSpPr>
          <p:nvPr/>
        </p:nvSpPr>
        <p:spPr>
          <a:xfrm>
            <a:off x="827584" y="1048549"/>
            <a:ext cx="8175620" cy="560923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000"/>
              </a:lnSpc>
              <a:spcBef>
                <a:spcPts val="0"/>
              </a:spcBef>
            </a:pPr>
            <a:r>
              <a:rPr kumimoji="0" lang="ko-KR" altLang="en-US" sz="3000" spc="-120">
                <a:effectLst/>
                <a:latin typeface="맑은 고딕" pitchFamily="50" charset="-127"/>
                <a:ea typeface="맑은 고딕" pitchFamily="50" charset="-127"/>
              </a:rPr>
              <a:t>다음에서 설명하는 </a:t>
            </a:r>
            <a:r>
              <a:rPr kumimoji="0" lang="en-US" altLang="ko-KR" sz="3000" spc="-120">
                <a:effectLst/>
                <a:latin typeface="맑은 고딕" pitchFamily="50" charset="-127"/>
                <a:ea typeface="맑은 고딕" pitchFamily="50" charset="-127"/>
              </a:rPr>
              <a:t>4</a:t>
            </a:r>
            <a:r>
              <a:rPr kumimoji="0" lang="ko-KR" altLang="en-US" sz="3000" spc="-120">
                <a:effectLst/>
                <a:latin typeface="맑은 고딕" pitchFamily="50" charset="-127"/>
                <a:ea typeface="맑은 고딕" pitchFamily="50" charset="-127"/>
              </a:rPr>
              <a:t>차 산업혁명의 핵심 기술은</a:t>
            </a:r>
            <a:r>
              <a:rPr kumimoji="0" lang="en-US" altLang="ko-KR" sz="3000" spc="-120">
                <a:effectLst/>
                <a:latin typeface="맑은 고딕" pitchFamily="50" charset="-127"/>
                <a:ea typeface="맑은 고딕" pitchFamily="50" charset="-127"/>
              </a:rPr>
              <a:t>?</a:t>
            </a:r>
            <a:endParaRPr kumimoji="0" lang="en-US" altLang="ko-KR" sz="3000" spc="-16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351218" y="1790944"/>
            <a:ext cx="8505463" cy="2358136"/>
          </a:xfrm>
          <a:prstGeom prst="roundRect">
            <a:avLst>
              <a:gd name="adj" fmla="val 527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539552" y="1892695"/>
            <a:ext cx="8064896" cy="2169825"/>
          </a:xfrm>
          <a:prstGeom prst="rect">
            <a:avLst/>
          </a:prstGeom>
        </p:spPr>
        <p:txBody>
          <a:bodyPr wrap="square" lIns="36000" rIns="36000">
            <a:spAutoFit/>
          </a:bodyPr>
          <a:lstStyle/>
          <a:p>
            <a:pPr indent="-457200" algn="just">
              <a:spcBef>
                <a:spcPts val="0"/>
              </a:spcBef>
            </a:pPr>
            <a:r>
              <a:rPr lang="ko-KR" altLang="en-US" sz="2700" spc="-180" smtClean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  서버</a:t>
            </a:r>
            <a:r>
              <a:rPr lang="en-US" altLang="ko-KR" sz="27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7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데이터 스토리지 등 컴퓨터 시스템 자원이 필요할 </a:t>
            </a:r>
            <a:r>
              <a:rPr lang="ko-KR" altLang="en-US" sz="2700" spc="-180" smtClean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때 </a:t>
            </a:r>
            <a:r>
              <a:rPr lang="ko-KR" altLang="en-US" sz="27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인터넷을 통해 실시간으로 제공받을 수 있는 기술을 </a:t>
            </a:r>
            <a:r>
              <a:rPr lang="ko-KR" altLang="en-US" sz="2700" spc="-180" smtClean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의미한다</a:t>
            </a:r>
            <a:r>
              <a:rPr lang="en-US" altLang="ko-KR" sz="27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27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자원을 직접 소유하지 않고 연결된 다른 컴퓨터로 </a:t>
            </a:r>
            <a:r>
              <a:rPr lang="ko-KR" altLang="en-US" sz="2700" spc="-180" smtClean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처리하고 </a:t>
            </a:r>
            <a:r>
              <a:rPr lang="ko-KR" altLang="en-US" sz="27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사용한 만큼 비용을 지불하는 형태로 이루어진다</a:t>
            </a:r>
            <a:r>
              <a:rPr lang="en-US" altLang="ko-KR" sz="2700" spc="-18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endParaRPr lang="en-US" altLang="ko-KR" sz="2700" spc="-11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7740415" y="6237312"/>
            <a:ext cx="1152000" cy="3600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정답보기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4499992" y="4766225"/>
            <a:ext cx="569387" cy="553998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ko-KR" altLang="en-US" sz="3000" dirty="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✔</a:t>
            </a:r>
            <a:endParaRPr lang="ko-KR" altLang="en-US" sz="3000" dirty="0">
              <a:solidFill>
                <a:srgbClr val="C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32656" y="34642"/>
            <a:ext cx="9011345" cy="802070"/>
            <a:chOff x="132656" y="34642"/>
            <a:chExt cx="9011345" cy="802070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656" y="34642"/>
              <a:ext cx="2135087" cy="802070"/>
            </a:xfrm>
            <a:prstGeom prst="rect">
              <a:avLst/>
            </a:prstGeom>
          </p:spPr>
        </p:pic>
        <p:sp>
          <p:nvSpPr>
            <p:cNvPr id="20" name="직사각형 19"/>
            <p:cNvSpPr/>
            <p:nvPr/>
          </p:nvSpPr>
          <p:spPr>
            <a:xfrm>
              <a:off x="2195737" y="395325"/>
              <a:ext cx="6948264" cy="309442"/>
            </a:xfrm>
            <a:prstGeom prst="rect">
              <a:avLst/>
            </a:prstGeom>
            <a:solidFill>
              <a:srgbClr val="7CB3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effectLst/>
              </a:endParaRPr>
            </a:p>
          </p:txBody>
        </p:sp>
        <p:sp>
          <p:nvSpPr>
            <p:cNvPr id="13" name="모서리가 둥근 직사각형 12"/>
            <p:cNvSpPr/>
            <p:nvPr/>
          </p:nvSpPr>
          <p:spPr>
            <a:xfrm>
              <a:off x="8028384" y="344727"/>
              <a:ext cx="828755" cy="36004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smtClean="0">
                  <a:solidFill>
                    <a:schemeClr val="tx1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P. 46</a:t>
              </a:r>
              <a:endParaRPr lang="ko-KR" altLang="en-US" sz="200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7444" y="961726"/>
            <a:ext cx="76014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500" smtClean="0">
                <a:solidFill>
                  <a:srgbClr val="CC99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0</a:t>
            </a:r>
            <a:r>
              <a:rPr lang="en-US" altLang="ko-KR" sz="3500" b="1" smtClean="0">
                <a:solidFill>
                  <a:srgbClr val="6600CC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4</a:t>
            </a:r>
            <a:endParaRPr lang="ko-KR" altLang="en-US" sz="3500" b="1">
              <a:solidFill>
                <a:srgbClr val="6600CC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788868" y="4394428"/>
            <a:ext cx="7792281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ko-KR" altLang="en-US" sz="27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① 가상 현실                     ② 로봇 공학</a:t>
            </a:r>
          </a:p>
          <a:p>
            <a:pPr>
              <a:spcBef>
                <a:spcPts val="0"/>
              </a:spcBef>
            </a:pPr>
            <a:r>
              <a:rPr lang="ko-KR" altLang="en-US" sz="27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③ 메타버스                      ④ 클라우드 컴퓨팅</a:t>
            </a:r>
          </a:p>
          <a:p>
            <a:pPr>
              <a:spcBef>
                <a:spcPts val="0"/>
              </a:spcBef>
            </a:pPr>
            <a:r>
              <a:rPr lang="ko-KR" altLang="en-US" sz="27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⑤ 웨어러블 디바이스</a:t>
            </a:r>
          </a:p>
        </p:txBody>
      </p:sp>
    </p:spTree>
    <p:extLst>
      <p:ext uri="{BB962C8B-B14F-4D97-AF65-F5344CB8AC3E}">
        <p14:creationId xmlns:p14="http://schemas.microsoft.com/office/powerpoint/2010/main" val="47460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텍스트 개체 틀 7"/>
          <p:cNvSpPr txBox="1">
            <a:spLocks/>
          </p:cNvSpPr>
          <p:nvPr/>
        </p:nvSpPr>
        <p:spPr>
          <a:xfrm>
            <a:off x="824667" y="1050426"/>
            <a:ext cx="8067813" cy="1073884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000"/>
              </a:lnSpc>
              <a:spcBef>
                <a:spcPts val="0"/>
              </a:spcBef>
            </a:pPr>
            <a:r>
              <a:rPr kumimoji="0" lang="ko-KR" altLang="en-US" sz="3000" spc="-120">
                <a:effectLst/>
                <a:latin typeface="맑은 고딕" pitchFamily="50" charset="-127"/>
                <a:ea typeface="맑은 고딕" pitchFamily="50" charset="-127"/>
              </a:rPr>
              <a:t>다음 중 </a:t>
            </a:r>
            <a:r>
              <a:rPr kumimoji="0" lang="en-US" altLang="ko-KR" sz="3000" spc="-120">
                <a:effectLst/>
                <a:latin typeface="맑은 고딕" pitchFamily="50" charset="-127"/>
                <a:ea typeface="맑은 고딕" pitchFamily="50" charset="-127"/>
              </a:rPr>
              <a:t>4</a:t>
            </a:r>
            <a:r>
              <a:rPr kumimoji="0" lang="ko-KR" altLang="en-US" sz="3000" spc="-120">
                <a:effectLst/>
                <a:latin typeface="맑은 고딕" pitchFamily="50" charset="-127"/>
                <a:ea typeface="맑은 고딕" pitchFamily="50" charset="-127"/>
              </a:rPr>
              <a:t>차 산업혁명에 대한 설명으로 옳지 </a:t>
            </a:r>
            <a:r>
              <a:rPr kumimoji="0" lang="ko-KR" altLang="en-US" sz="3000" u="sng" spc="-120">
                <a:effectLst/>
                <a:latin typeface="맑은 고딕" pitchFamily="50" charset="-127"/>
                <a:ea typeface="맑은 고딕" pitchFamily="50" charset="-127"/>
              </a:rPr>
              <a:t>않은</a:t>
            </a:r>
            <a:r>
              <a:rPr kumimoji="0" lang="ko-KR" altLang="en-US" sz="3000" spc="-120">
                <a:effectLst/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3000" spc="-120" smtClean="0">
                <a:effectLst/>
                <a:latin typeface="맑은 고딕" pitchFamily="50" charset="-127"/>
                <a:ea typeface="맑은 고딕" pitchFamily="50" charset="-127"/>
              </a:rPr>
              <a:t>것은</a:t>
            </a:r>
            <a:r>
              <a:rPr kumimoji="0" lang="en-US" altLang="ko-KR" sz="3000" spc="-120">
                <a:effectLst/>
                <a:latin typeface="맑은 고딕" pitchFamily="50" charset="-127"/>
                <a:ea typeface="맑은 고딕" pitchFamily="50" charset="-127"/>
              </a:rPr>
              <a:t>?</a:t>
            </a:r>
            <a:endParaRPr kumimoji="0" lang="en-US" altLang="ko-KR" sz="3000" spc="-16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806777" y="2235636"/>
            <a:ext cx="779228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indent="-457200" algn="just">
              <a:spcBef>
                <a:spcPts val="0"/>
              </a:spcBef>
            </a:pPr>
            <a:r>
              <a:rPr lang="ko-KR" altLang="en-US" sz="26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① </a:t>
            </a:r>
            <a:r>
              <a:rPr lang="en-US" altLang="ko-KR" sz="26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4</a:t>
            </a:r>
            <a:r>
              <a:rPr lang="ko-KR" altLang="en-US" sz="26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차 산업혁명은 디지털 전환을 더욱 </a:t>
            </a:r>
            <a:r>
              <a:rPr lang="ko-KR" altLang="en-US" sz="2600" smtClean="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가속화하였다</a:t>
            </a:r>
            <a:r>
              <a:rPr lang="en-US" altLang="ko-KR" sz="26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</a:p>
          <a:p>
            <a:pPr marL="360000" indent="-457200" algn="just">
              <a:spcBef>
                <a:spcPts val="0"/>
              </a:spcBef>
            </a:pPr>
            <a:r>
              <a:rPr lang="en-US" altLang="ko-KR" sz="26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② 4</a:t>
            </a:r>
            <a:r>
              <a:rPr lang="ko-KR" altLang="en-US" sz="26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차 산업혁명은 초연결</a:t>
            </a:r>
            <a:r>
              <a:rPr lang="en-US" altLang="ko-KR" sz="26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26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초지능</a:t>
            </a:r>
            <a:r>
              <a:rPr lang="en-US" altLang="ko-KR" sz="26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26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초개인화를 특징으로 한다</a:t>
            </a:r>
            <a:r>
              <a:rPr lang="en-US" altLang="ko-KR" sz="26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</a:p>
          <a:p>
            <a:pPr marL="360000" indent="-457200" algn="just">
              <a:spcBef>
                <a:spcPts val="0"/>
              </a:spcBef>
            </a:pPr>
            <a:r>
              <a:rPr lang="en-US" altLang="ko-KR" sz="26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③ </a:t>
            </a:r>
            <a:r>
              <a:rPr lang="ko-KR" altLang="en-US" sz="26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인공지능 기술을 핵심으로 상품</a:t>
            </a:r>
            <a:r>
              <a:rPr lang="en-US" altLang="ko-KR" sz="26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·</a:t>
            </a:r>
            <a:r>
              <a:rPr lang="ko-KR" altLang="en-US" sz="26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서비스</a:t>
            </a:r>
            <a:r>
              <a:rPr lang="en-US" altLang="ko-KR" sz="26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26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생산</a:t>
            </a:r>
            <a:r>
              <a:rPr lang="en-US" altLang="ko-KR" sz="26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·</a:t>
            </a:r>
            <a:r>
              <a:rPr lang="ko-KR" altLang="en-US" sz="26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유통</a:t>
            </a:r>
            <a:r>
              <a:rPr lang="en-US" altLang="ko-KR" sz="26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· </a:t>
            </a:r>
            <a:r>
              <a:rPr lang="ko-KR" altLang="en-US" sz="26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소비의 전 과정이 연결된다</a:t>
            </a:r>
            <a:r>
              <a:rPr lang="en-US" altLang="ko-KR" sz="26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</a:p>
          <a:p>
            <a:pPr marL="360000" indent="-457200" algn="just">
              <a:spcBef>
                <a:spcPts val="0"/>
              </a:spcBef>
            </a:pPr>
            <a:r>
              <a:rPr lang="en-US" altLang="ko-KR" sz="26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④ </a:t>
            </a:r>
            <a:r>
              <a:rPr lang="ko-KR" altLang="en-US" sz="26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기존의 산업혁명에 비해 인류가 경험하지 못할 만큼 더 광범위하고 빠른 속도로 영향을 미친다</a:t>
            </a:r>
            <a:r>
              <a:rPr lang="en-US" altLang="ko-KR" sz="26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</a:p>
          <a:p>
            <a:pPr marL="360000" indent="-457200" algn="just">
              <a:spcBef>
                <a:spcPts val="0"/>
              </a:spcBef>
            </a:pPr>
            <a:r>
              <a:rPr lang="en-US" altLang="ko-KR" sz="26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⑤ </a:t>
            </a:r>
            <a:r>
              <a:rPr lang="ko-KR" altLang="en-US" sz="26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인공지능</a:t>
            </a:r>
            <a:r>
              <a:rPr lang="en-US" altLang="ko-KR" sz="26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26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빅데이터</a:t>
            </a:r>
            <a:r>
              <a:rPr lang="en-US" altLang="ko-KR" sz="26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26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블록체인</a:t>
            </a:r>
            <a:r>
              <a:rPr lang="en-US" altLang="ko-KR" sz="26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26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사물 인터넷 등의 핵심 기술이 기존의 산업과 사회 전반의 혁신적 변화를 </a:t>
            </a:r>
            <a:r>
              <a:rPr lang="ko-KR" altLang="en-US" sz="2600" smtClean="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만들어 </a:t>
            </a:r>
            <a:r>
              <a:rPr lang="ko-KR" altLang="en-US" sz="26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낸다</a:t>
            </a:r>
            <a:r>
              <a:rPr lang="en-US" altLang="ko-KR" sz="26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2600">
              <a:effectLst/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7740415" y="6237312"/>
            <a:ext cx="1152000" cy="3600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정답보기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474221" y="2514962"/>
            <a:ext cx="569387" cy="553998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ko-KR" altLang="en-US" sz="3000" dirty="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✔</a:t>
            </a:r>
            <a:endParaRPr lang="ko-KR" altLang="en-US" sz="3000" dirty="0">
              <a:solidFill>
                <a:srgbClr val="C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132656" y="34642"/>
            <a:ext cx="9011345" cy="802070"/>
            <a:chOff x="132656" y="34642"/>
            <a:chExt cx="9011345" cy="802070"/>
          </a:xfrm>
        </p:grpSpPr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656" y="34642"/>
              <a:ext cx="2135087" cy="802070"/>
            </a:xfrm>
            <a:prstGeom prst="rect">
              <a:avLst/>
            </a:prstGeom>
          </p:spPr>
        </p:pic>
        <p:sp>
          <p:nvSpPr>
            <p:cNvPr id="20" name="직사각형 19"/>
            <p:cNvSpPr/>
            <p:nvPr/>
          </p:nvSpPr>
          <p:spPr>
            <a:xfrm>
              <a:off x="2195737" y="395325"/>
              <a:ext cx="6948264" cy="309442"/>
            </a:xfrm>
            <a:prstGeom prst="rect">
              <a:avLst/>
            </a:prstGeom>
            <a:solidFill>
              <a:srgbClr val="7CB3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effectLst/>
              </a:endParaRPr>
            </a:p>
          </p:txBody>
        </p:sp>
        <p:sp>
          <p:nvSpPr>
            <p:cNvPr id="21" name="모서리가 둥근 직사각형 20"/>
            <p:cNvSpPr/>
            <p:nvPr/>
          </p:nvSpPr>
          <p:spPr>
            <a:xfrm>
              <a:off x="8028384" y="344727"/>
              <a:ext cx="828755" cy="36004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smtClean="0">
                  <a:solidFill>
                    <a:schemeClr val="tx1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P. 46</a:t>
              </a:r>
              <a:endParaRPr lang="ko-KR" altLang="en-US" sz="200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7444" y="961726"/>
            <a:ext cx="76014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500" smtClean="0">
                <a:solidFill>
                  <a:srgbClr val="CC99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0</a:t>
            </a:r>
            <a:r>
              <a:rPr lang="en-US" altLang="ko-KR" sz="3500" b="1" smtClean="0">
                <a:solidFill>
                  <a:srgbClr val="6600CC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5</a:t>
            </a:r>
            <a:endParaRPr lang="ko-KR" altLang="en-US" sz="3500" b="1">
              <a:solidFill>
                <a:srgbClr val="6600CC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0617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텍스트 개체 틀 7"/>
          <p:cNvSpPr txBox="1">
            <a:spLocks/>
          </p:cNvSpPr>
          <p:nvPr/>
        </p:nvSpPr>
        <p:spPr>
          <a:xfrm>
            <a:off x="824667" y="1050426"/>
            <a:ext cx="8067813" cy="1073884"/>
          </a:xfrm>
          <a:prstGeom prst="rect">
            <a:avLst/>
          </a:prstGeom>
        </p:spPr>
        <p:txBody>
          <a:bodyPr wrap="square" lIns="36000" rIns="3600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lnSpc>
                <a:spcPts val="4000"/>
              </a:lnSpc>
              <a:spcBef>
                <a:spcPts val="0"/>
              </a:spcBef>
            </a:pPr>
            <a:r>
              <a:rPr kumimoji="0" lang="ko-KR" altLang="en-US" sz="3000" spc="-120">
                <a:effectLst/>
                <a:latin typeface="맑은 고딕" pitchFamily="50" charset="-127"/>
                <a:ea typeface="맑은 고딕" pitchFamily="50" charset="-127"/>
              </a:rPr>
              <a:t>디지털 전환을 가져 온 핵심 기술에 대한 설명 중 </a:t>
            </a:r>
            <a:r>
              <a:rPr kumimoji="0" lang="ko-KR" altLang="en-US" sz="3000" spc="-120" smtClean="0">
                <a:effectLst/>
                <a:latin typeface="맑은 고딕" pitchFamily="50" charset="-127"/>
                <a:ea typeface="맑은 고딕" pitchFamily="50" charset="-127"/>
              </a:rPr>
              <a:t>알맞지 </a:t>
            </a:r>
            <a:r>
              <a:rPr kumimoji="0" lang="ko-KR" altLang="en-US" sz="3000" u="sng" spc="-120">
                <a:effectLst/>
                <a:latin typeface="맑은 고딕" pitchFamily="50" charset="-127"/>
                <a:ea typeface="맑은 고딕" pitchFamily="50" charset="-127"/>
              </a:rPr>
              <a:t>않은</a:t>
            </a:r>
            <a:r>
              <a:rPr kumimoji="0" lang="ko-KR" altLang="en-US" sz="3000" spc="-120">
                <a:effectLst/>
                <a:latin typeface="맑은 고딕" pitchFamily="50" charset="-127"/>
                <a:ea typeface="맑은 고딕" pitchFamily="50" charset="-127"/>
              </a:rPr>
              <a:t> 것은</a:t>
            </a:r>
            <a:r>
              <a:rPr kumimoji="0" lang="en-US" altLang="ko-KR" sz="3000" spc="-120">
                <a:effectLst/>
                <a:latin typeface="맑은 고딕" pitchFamily="50" charset="-127"/>
                <a:ea typeface="맑은 고딕" pitchFamily="50" charset="-127"/>
              </a:rPr>
              <a:t>?</a:t>
            </a:r>
            <a:endParaRPr kumimoji="0" lang="en-US" altLang="ko-KR" sz="3000" spc="-160"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806777" y="2235636"/>
            <a:ext cx="7792281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indent="-457200" algn="just">
              <a:spcBef>
                <a:spcPts val="0"/>
              </a:spcBef>
            </a:pPr>
            <a:r>
              <a:rPr lang="ko-KR" altLang="en-US" sz="25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① 인공지능은 인간의 지적 능력을 컴퓨터 시스템을 통해 구현하는 기술 분야이다</a:t>
            </a:r>
            <a:r>
              <a:rPr lang="en-US" altLang="ko-KR" sz="25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</a:p>
          <a:p>
            <a:pPr marL="360000" indent="-457200" algn="just">
              <a:spcBef>
                <a:spcPts val="0"/>
              </a:spcBef>
            </a:pPr>
            <a:r>
              <a:rPr lang="en-US" altLang="ko-KR" sz="25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② </a:t>
            </a:r>
            <a:r>
              <a:rPr lang="ko-KR" altLang="en-US" sz="25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사물 인터넷은 각종 센서와 통신 기능을 통해 사물들 이 다양한 방식으로 연결되는 것이다</a:t>
            </a:r>
            <a:r>
              <a:rPr lang="en-US" altLang="ko-KR" sz="25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</a:p>
          <a:p>
            <a:pPr marL="360000" indent="-457200" algn="just">
              <a:spcBef>
                <a:spcPts val="0"/>
              </a:spcBef>
            </a:pPr>
            <a:r>
              <a:rPr lang="en-US" altLang="ko-KR" sz="25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③ </a:t>
            </a:r>
            <a:r>
              <a:rPr lang="ko-KR" altLang="en-US" sz="25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가상 현실은 물리적인 실제 세계에 여러 감각을 합성 하거나 홀로그램 등을 활용하는 기술이다</a:t>
            </a:r>
            <a:r>
              <a:rPr lang="en-US" altLang="ko-KR" sz="25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</a:p>
          <a:p>
            <a:pPr marL="360000" indent="-457200" algn="just">
              <a:spcBef>
                <a:spcPts val="0"/>
              </a:spcBef>
            </a:pPr>
            <a:r>
              <a:rPr lang="en-US" altLang="ko-KR" sz="25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④ </a:t>
            </a:r>
            <a:r>
              <a:rPr lang="ko-KR" altLang="en-US" sz="25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드론은 조종사가 탑승하지 않고 무선 조종을 통해 비 행이 가능한 무인 항공기를 말한다</a:t>
            </a:r>
            <a:r>
              <a:rPr lang="en-US" altLang="ko-KR" sz="25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</a:p>
          <a:p>
            <a:pPr marL="360000" indent="-457200" algn="just">
              <a:spcBef>
                <a:spcPts val="0"/>
              </a:spcBef>
            </a:pPr>
            <a:r>
              <a:rPr lang="en-US" altLang="ko-KR" sz="25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⑤ </a:t>
            </a:r>
            <a:r>
              <a:rPr lang="ko-KR" altLang="en-US" sz="25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빅데이터는 정형 또는 비정형 데이터를 생성</a:t>
            </a:r>
            <a:r>
              <a:rPr lang="en-US" altLang="ko-KR" sz="25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25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수집</a:t>
            </a:r>
            <a:r>
              <a:rPr lang="en-US" altLang="ko-KR" sz="25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25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분석하여 가치를 추출하는 기술이다</a:t>
            </a:r>
            <a:r>
              <a:rPr lang="en-US" altLang="ko-KR" sz="2500"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2500">
              <a:effectLst/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7740415" y="6237312"/>
            <a:ext cx="1152000" cy="3600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정답보기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522083" y="3574464"/>
            <a:ext cx="569387" cy="553998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ko-KR" altLang="en-US" sz="3000" dirty="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✔</a:t>
            </a:r>
            <a:endParaRPr lang="ko-KR" altLang="en-US" sz="3000" dirty="0">
              <a:solidFill>
                <a:srgbClr val="C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132656" y="34642"/>
            <a:ext cx="9011345" cy="802070"/>
            <a:chOff x="132656" y="34642"/>
            <a:chExt cx="9011345" cy="802070"/>
          </a:xfrm>
        </p:grpSpPr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656" y="34642"/>
              <a:ext cx="2135087" cy="802070"/>
            </a:xfrm>
            <a:prstGeom prst="rect">
              <a:avLst/>
            </a:prstGeom>
          </p:spPr>
        </p:pic>
        <p:sp>
          <p:nvSpPr>
            <p:cNvPr id="20" name="직사각형 19"/>
            <p:cNvSpPr/>
            <p:nvPr/>
          </p:nvSpPr>
          <p:spPr>
            <a:xfrm>
              <a:off x="2195737" y="395325"/>
              <a:ext cx="6948264" cy="309442"/>
            </a:xfrm>
            <a:prstGeom prst="rect">
              <a:avLst/>
            </a:prstGeom>
            <a:solidFill>
              <a:srgbClr val="7CB3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effectLst/>
              </a:endParaRPr>
            </a:p>
          </p:txBody>
        </p:sp>
        <p:sp>
          <p:nvSpPr>
            <p:cNvPr id="21" name="모서리가 둥근 직사각형 20"/>
            <p:cNvSpPr/>
            <p:nvPr/>
          </p:nvSpPr>
          <p:spPr>
            <a:xfrm>
              <a:off x="8028384" y="344727"/>
              <a:ext cx="828755" cy="36004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smtClean="0">
                  <a:solidFill>
                    <a:schemeClr val="tx1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P. 46</a:t>
              </a:r>
              <a:endParaRPr lang="ko-KR" altLang="en-US" sz="2000"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7444" y="961726"/>
            <a:ext cx="76014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500" smtClean="0">
                <a:solidFill>
                  <a:srgbClr val="CC99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0</a:t>
            </a:r>
            <a:r>
              <a:rPr lang="en-US" altLang="ko-KR" sz="3500" b="1" smtClean="0">
                <a:solidFill>
                  <a:srgbClr val="6600CC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6</a:t>
            </a:r>
            <a:endParaRPr lang="ko-KR" altLang="en-US" sz="3500" b="1">
              <a:solidFill>
                <a:srgbClr val="6600CC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580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/>
        </a:defPPr>
      </a:lstStyle>
      <a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TM02900720[[fn=전체]]</Template>
  <TotalTime>12182</TotalTime>
  <Words>5464</Words>
  <Application>Microsoft Office PowerPoint</Application>
  <PresentationFormat>화면 슬라이드 쇼(4:3)</PresentationFormat>
  <Paragraphs>1030</Paragraphs>
  <Slides>107</Slides>
  <Notes>56</Notes>
  <HiddenSlides>0</HiddenSlides>
  <MMClips>0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107</vt:i4>
      </vt:variant>
    </vt:vector>
  </HeadingPairs>
  <TitlesOfParts>
    <vt:vector size="119" baseType="lpstr">
      <vt:lpstr>HY견고딕</vt:lpstr>
      <vt:lpstr>HY바다M</vt:lpstr>
      <vt:lpstr>HY헤드라인M</vt:lpstr>
      <vt:lpstr>굴림</vt:lpstr>
      <vt:lpstr>맑은 고딕</vt:lpstr>
      <vt:lpstr>바탕</vt:lpstr>
      <vt:lpstr>함초롬바탕</vt:lpstr>
      <vt:lpstr>Arial</vt:lpstr>
      <vt:lpstr>Stencil</vt:lpstr>
      <vt:lpstr>Wingdings</vt:lpstr>
      <vt:lpstr>Wingdings 2</vt:lpstr>
      <vt:lpstr>HDOfficeLightV0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LOCAL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OWNER</dc:creator>
  <cp:lastModifiedBy>Win10</cp:lastModifiedBy>
  <cp:revision>1123</cp:revision>
  <dcterms:created xsi:type="dcterms:W3CDTF">2010-03-30T01:48:18Z</dcterms:created>
  <dcterms:modified xsi:type="dcterms:W3CDTF">2025-03-14T00:26:02Z</dcterms:modified>
</cp:coreProperties>
</file>